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45" r:id="rId4"/>
    <p:sldId id="334" r:id="rId5"/>
    <p:sldId id="361" r:id="rId6"/>
    <p:sldId id="281" r:id="rId7"/>
    <p:sldId id="346" r:id="rId8"/>
    <p:sldId id="286" r:id="rId9"/>
    <p:sldId id="382" r:id="rId10"/>
    <p:sldId id="364" r:id="rId11"/>
    <p:sldId id="352" r:id="rId12"/>
    <p:sldId id="353" r:id="rId13"/>
    <p:sldId id="368" r:id="rId14"/>
    <p:sldId id="385" r:id="rId15"/>
    <p:sldId id="350" r:id="rId16"/>
    <p:sldId id="360" r:id="rId17"/>
    <p:sldId id="38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384" autoAdjust="0"/>
  </p:normalViewPr>
  <p:slideViewPr>
    <p:cSldViewPr snapToGrid="0">
      <p:cViewPr varScale="1">
        <p:scale>
          <a:sx n="38" d="100"/>
          <a:sy n="38" d="100"/>
        </p:scale>
        <p:origin x="1764" y="40"/>
      </p:cViewPr>
      <p:guideLst/>
    </p:cSldViewPr>
  </p:slideViewPr>
  <p:notesTextViewPr>
    <p:cViewPr>
      <p:scale>
        <a:sx n="1" d="1"/>
        <a:sy n="1" d="1"/>
      </p:scale>
      <p:origin x="0" y="0"/>
    </p:cViewPr>
  </p:notesTextViewPr>
  <p:notesViewPr>
    <p:cSldViewPr snapToGrid="0">
      <p:cViewPr varScale="1">
        <p:scale>
          <a:sx n="48" d="100"/>
          <a:sy n="48" d="100"/>
        </p:scale>
        <p:origin x="273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Netterstrom Higgins" userId="0c15a475-8f89-4664-a2e8-7b365e685b2c" providerId="ADAL" clId="{6C69BACB-CA2C-4916-B0E3-A7D6EAD9CDB1}"/>
    <pc:docChg chg="custSel addSld delSld modSld">
      <pc:chgData name="Kristin Netterstrom Higgins" userId="0c15a475-8f89-4664-a2e8-7b365e685b2c" providerId="ADAL" clId="{6C69BACB-CA2C-4916-B0E3-A7D6EAD9CDB1}" dt="2024-10-23T15:07:51.385" v="710" actId="20577"/>
      <pc:docMkLst>
        <pc:docMk/>
      </pc:docMkLst>
      <pc:sldChg chg="modSp mod">
        <pc:chgData name="Kristin Netterstrom Higgins" userId="0c15a475-8f89-4664-a2e8-7b365e685b2c" providerId="ADAL" clId="{6C69BACB-CA2C-4916-B0E3-A7D6EAD9CDB1}" dt="2024-10-23T15:04:31.136" v="8" actId="20577"/>
        <pc:sldMkLst>
          <pc:docMk/>
          <pc:sldMk cId="756261378" sldId="350"/>
        </pc:sldMkLst>
        <pc:spChg chg="mod">
          <ac:chgData name="Kristin Netterstrom Higgins" userId="0c15a475-8f89-4664-a2e8-7b365e685b2c" providerId="ADAL" clId="{6C69BACB-CA2C-4916-B0E3-A7D6EAD9CDB1}" dt="2024-10-23T15:04:31.136" v="8" actId="20577"/>
          <ac:spMkLst>
            <pc:docMk/>
            <pc:sldMk cId="756261378" sldId="350"/>
            <ac:spMk id="3" creationId="{838C3039-8168-CEEC-C890-F9889BBF1B1F}"/>
          </ac:spMkLst>
        </pc:spChg>
      </pc:sldChg>
      <pc:sldChg chg="del">
        <pc:chgData name="Kristin Netterstrom Higgins" userId="0c15a475-8f89-4664-a2e8-7b365e685b2c" providerId="ADAL" clId="{6C69BACB-CA2C-4916-B0E3-A7D6EAD9CDB1}" dt="2024-10-23T15:04:19.707" v="0" actId="47"/>
        <pc:sldMkLst>
          <pc:docMk/>
          <pc:sldMk cId="3746136528" sldId="356"/>
        </pc:sldMkLst>
      </pc:sldChg>
      <pc:sldChg chg="modSp mod">
        <pc:chgData name="Kristin Netterstrom Higgins" userId="0c15a475-8f89-4664-a2e8-7b365e685b2c" providerId="ADAL" clId="{6C69BACB-CA2C-4916-B0E3-A7D6EAD9CDB1}" dt="2024-10-23T15:07:51.385" v="710" actId="20577"/>
        <pc:sldMkLst>
          <pc:docMk/>
          <pc:sldMk cId="606160410" sldId="368"/>
        </pc:sldMkLst>
        <pc:spChg chg="mod">
          <ac:chgData name="Kristin Netterstrom Higgins" userId="0c15a475-8f89-4664-a2e8-7b365e685b2c" providerId="ADAL" clId="{6C69BACB-CA2C-4916-B0E3-A7D6EAD9CDB1}" dt="2024-10-23T15:05:48.602" v="268" actId="1076"/>
          <ac:spMkLst>
            <pc:docMk/>
            <pc:sldMk cId="606160410" sldId="368"/>
            <ac:spMk id="2" creationId="{9596ADA5-C264-0960-2911-C48FFC5E635E}"/>
          </ac:spMkLst>
        </pc:spChg>
        <pc:spChg chg="mod">
          <ac:chgData name="Kristin Netterstrom Higgins" userId="0c15a475-8f89-4664-a2e8-7b365e685b2c" providerId="ADAL" clId="{6C69BACB-CA2C-4916-B0E3-A7D6EAD9CDB1}" dt="2024-10-23T15:07:51.385" v="710" actId="20577"/>
          <ac:spMkLst>
            <pc:docMk/>
            <pc:sldMk cId="606160410" sldId="368"/>
            <ac:spMk id="10" creationId="{E72B8EC0-47A9-6EB5-B105-893C3C2EE1CA}"/>
          </ac:spMkLst>
        </pc:spChg>
      </pc:sldChg>
      <pc:sldChg chg="del">
        <pc:chgData name="Kristin Netterstrom Higgins" userId="0c15a475-8f89-4664-a2e8-7b365e685b2c" providerId="ADAL" clId="{6C69BACB-CA2C-4916-B0E3-A7D6EAD9CDB1}" dt="2024-10-23T15:04:21.571" v="1" actId="47"/>
        <pc:sldMkLst>
          <pc:docMk/>
          <pc:sldMk cId="2757326858" sldId="369"/>
        </pc:sldMkLst>
      </pc:sldChg>
      <pc:sldChg chg="del">
        <pc:chgData name="Kristin Netterstrom Higgins" userId="0c15a475-8f89-4664-a2e8-7b365e685b2c" providerId="ADAL" clId="{6C69BACB-CA2C-4916-B0E3-A7D6EAD9CDB1}" dt="2024-10-23T15:04:22.705" v="3" actId="47"/>
        <pc:sldMkLst>
          <pc:docMk/>
          <pc:sldMk cId="1722348062" sldId="370"/>
        </pc:sldMkLst>
      </pc:sldChg>
      <pc:sldChg chg="del">
        <pc:chgData name="Kristin Netterstrom Higgins" userId="0c15a475-8f89-4664-a2e8-7b365e685b2c" providerId="ADAL" clId="{6C69BACB-CA2C-4916-B0E3-A7D6EAD9CDB1}" dt="2024-10-23T15:04:23.657" v="5" actId="47"/>
        <pc:sldMkLst>
          <pc:docMk/>
          <pc:sldMk cId="1010814297" sldId="371"/>
        </pc:sldMkLst>
      </pc:sldChg>
      <pc:sldChg chg="del">
        <pc:chgData name="Kristin Netterstrom Higgins" userId="0c15a475-8f89-4664-a2e8-7b365e685b2c" providerId="ADAL" clId="{6C69BACB-CA2C-4916-B0E3-A7D6EAD9CDB1}" dt="2024-10-23T15:04:23.212" v="4" actId="47"/>
        <pc:sldMkLst>
          <pc:docMk/>
          <pc:sldMk cId="3950261834" sldId="372"/>
        </pc:sldMkLst>
      </pc:sldChg>
      <pc:sldChg chg="del">
        <pc:chgData name="Kristin Netterstrom Higgins" userId="0c15a475-8f89-4664-a2e8-7b365e685b2c" providerId="ADAL" clId="{6C69BACB-CA2C-4916-B0E3-A7D6EAD9CDB1}" dt="2024-10-23T15:04:24.460" v="6" actId="47"/>
        <pc:sldMkLst>
          <pc:docMk/>
          <pc:sldMk cId="1346898184" sldId="373"/>
        </pc:sldMkLst>
      </pc:sldChg>
      <pc:sldChg chg="modNotesTx">
        <pc:chgData name="Kristin Netterstrom Higgins" userId="0c15a475-8f89-4664-a2e8-7b365e685b2c" providerId="ADAL" clId="{6C69BACB-CA2C-4916-B0E3-A7D6EAD9CDB1}" dt="2024-10-23T15:05:21.509" v="236" actId="20577"/>
        <pc:sldMkLst>
          <pc:docMk/>
          <pc:sldMk cId="3594161229" sldId="382"/>
        </pc:sldMkLst>
      </pc:sldChg>
      <pc:sldChg chg="del">
        <pc:chgData name="Kristin Netterstrom Higgins" userId="0c15a475-8f89-4664-a2e8-7b365e685b2c" providerId="ADAL" clId="{6C69BACB-CA2C-4916-B0E3-A7D6EAD9CDB1}" dt="2024-10-23T15:04:22.205" v="2" actId="47"/>
        <pc:sldMkLst>
          <pc:docMk/>
          <pc:sldMk cId="2086838551" sldId="383"/>
        </pc:sldMkLst>
      </pc:sldChg>
      <pc:sldChg chg="modSp add mod">
        <pc:chgData name="Kristin Netterstrom Higgins" userId="0c15a475-8f89-4664-a2e8-7b365e685b2c" providerId="ADAL" clId="{6C69BACB-CA2C-4916-B0E3-A7D6EAD9CDB1}" dt="2024-10-23T15:07:42.218" v="686" actId="14100"/>
        <pc:sldMkLst>
          <pc:docMk/>
          <pc:sldMk cId="3947982181" sldId="385"/>
        </pc:sldMkLst>
        <pc:spChg chg="mod">
          <ac:chgData name="Kristin Netterstrom Higgins" userId="0c15a475-8f89-4664-a2e8-7b365e685b2c" providerId="ADAL" clId="{6C69BACB-CA2C-4916-B0E3-A7D6EAD9CDB1}" dt="2024-10-23T15:07:42.218" v="686" actId="14100"/>
          <ac:spMkLst>
            <pc:docMk/>
            <pc:sldMk cId="3947982181" sldId="385"/>
            <ac:spMk id="10" creationId="{E72B8EC0-47A9-6EB5-B105-893C3C2EE1C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6757C-DFAD-40CC-A9B8-F4C074B64B1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48F619C-2EE5-4865-A26F-64324047A43A}">
      <dgm:prSet custT="1"/>
      <dgm:spPr/>
      <dgm:t>
        <a:bodyPr/>
        <a:lstStyle/>
        <a:p>
          <a:r>
            <a:rPr lang="en-US" sz="2400" b="1" dirty="0"/>
            <a:t>Adopted in 1874</a:t>
          </a:r>
          <a:endParaRPr lang="en-US" sz="2400" dirty="0"/>
        </a:p>
      </dgm:t>
    </dgm:pt>
    <dgm:pt modelId="{98ED30FB-E50F-4099-BBA7-55AD86A420F9}" type="parTrans" cxnId="{620C87CD-5C57-4467-AABB-21D138528401}">
      <dgm:prSet/>
      <dgm:spPr/>
      <dgm:t>
        <a:bodyPr/>
        <a:lstStyle/>
        <a:p>
          <a:endParaRPr lang="en-US"/>
        </a:p>
      </dgm:t>
    </dgm:pt>
    <dgm:pt modelId="{6F82F948-4937-46EF-AEB2-536ECCBA7AD1}" type="sibTrans" cxnId="{620C87CD-5C57-4467-AABB-21D138528401}">
      <dgm:prSet/>
      <dgm:spPr/>
      <dgm:t>
        <a:bodyPr/>
        <a:lstStyle/>
        <a:p>
          <a:endParaRPr lang="en-US"/>
        </a:p>
      </dgm:t>
    </dgm:pt>
    <dgm:pt modelId="{BDD1D067-C8BB-4307-9304-B9153FDA5F95}">
      <dgm:prSet custT="1"/>
      <dgm:spPr/>
      <dgm:t>
        <a:bodyPr/>
        <a:lstStyle/>
        <a:p>
          <a:r>
            <a:rPr lang="en-US" sz="2400" u="none" dirty="0"/>
            <a:t>“The people shall be the source of power”</a:t>
          </a:r>
        </a:p>
      </dgm:t>
    </dgm:pt>
    <dgm:pt modelId="{ED40CD6D-53E6-42E9-B175-098D6160282D}" type="parTrans" cxnId="{16F7FBDB-8D07-4CFB-9648-70650DCD2674}">
      <dgm:prSet/>
      <dgm:spPr/>
      <dgm:t>
        <a:bodyPr/>
        <a:lstStyle/>
        <a:p>
          <a:endParaRPr lang="en-US"/>
        </a:p>
      </dgm:t>
    </dgm:pt>
    <dgm:pt modelId="{D0EF712E-B3B4-4687-96C2-9C04F8FA3E77}" type="sibTrans" cxnId="{16F7FBDB-8D07-4CFB-9648-70650DCD2674}">
      <dgm:prSet/>
      <dgm:spPr/>
      <dgm:t>
        <a:bodyPr/>
        <a:lstStyle/>
        <a:p>
          <a:endParaRPr lang="en-US"/>
        </a:p>
      </dgm:t>
    </dgm:pt>
    <dgm:pt modelId="{2117C749-E0C1-4913-9D02-8A0AC2E88CF6}">
      <dgm:prSet custT="1"/>
      <dgm:spPr/>
      <dgm:t>
        <a:bodyPr/>
        <a:lstStyle/>
        <a:p>
          <a:r>
            <a:rPr lang="en-US" sz="2400" b="1" dirty="0"/>
            <a:t>“Thou Shall Not” Constitution</a:t>
          </a:r>
          <a:endParaRPr lang="en-US" sz="2400" dirty="0"/>
        </a:p>
      </dgm:t>
    </dgm:pt>
    <dgm:pt modelId="{275500DF-1B71-42B0-9A89-F1547B1BFDB9}" type="parTrans" cxnId="{B3338B23-5857-468B-8FCD-C1281E3FB462}">
      <dgm:prSet/>
      <dgm:spPr/>
      <dgm:t>
        <a:bodyPr/>
        <a:lstStyle/>
        <a:p>
          <a:endParaRPr lang="en-US"/>
        </a:p>
      </dgm:t>
    </dgm:pt>
    <dgm:pt modelId="{D480A6CB-9E50-4324-8034-AF3A1028E028}" type="sibTrans" cxnId="{B3338B23-5857-468B-8FCD-C1281E3FB462}">
      <dgm:prSet/>
      <dgm:spPr/>
      <dgm:t>
        <a:bodyPr/>
        <a:lstStyle/>
        <a:p>
          <a:endParaRPr lang="en-US"/>
        </a:p>
      </dgm:t>
    </dgm:pt>
    <dgm:pt modelId="{8639AD40-9B9C-4D7E-9696-9AB3B30BA091}">
      <dgm:prSet custT="1"/>
      <dgm:spPr/>
      <dgm:t>
        <a:bodyPr/>
        <a:lstStyle/>
        <a:p>
          <a:r>
            <a:rPr lang="en-US" sz="2400" dirty="0"/>
            <a:t>Railroad/levee debt and banking failures</a:t>
          </a:r>
        </a:p>
      </dgm:t>
    </dgm:pt>
    <dgm:pt modelId="{6F514805-227F-4A31-933E-E65A68576970}" type="parTrans" cxnId="{346841DA-A160-46A6-8117-CEA410161CE9}">
      <dgm:prSet/>
      <dgm:spPr/>
      <dgm:t>
        <a:bodyPr/>
        <a:lstStyle/>
        <a:p>
          <a:endParaRPr lang="en-US"/>
        </a:p>
      </dgm:t>
    </dgm:pt>
    <dgm:pt modelId="{D9B9D634-6768-4BDC-926C-56AB07AB7C95}" type="sibTrans" cxnId="{346841DA-A160-46A6-8117-CEA410161CE9}">
      <dgm:prSet/>
      <dgm:spPr/>
      <dgm:t>
        <a:bodyPr/>
        <a:lstStyle/>
        <a:p>
          <a:endParaRPr lang="en-US"/>
        </a:p>
      </dgm:t>
    </dgm:pt>
    <dgm:pt modelId="{D5015A4F-E832-4BA4-AD0B-8BB905F7C355}">
      <dgm:prSet custT="1"/>
      <dgm:spPr/>
      <dgm:t>
        <a:bodyPr/>
        <a:lstStyle/>
        <a:p>
          <a:r>
            <a:rPr lang="en-US" sz="2400" dirty="0"/>
            <a:t>Brooks-Baxter War (End of Reconstruction efforts)</a:t>
          </a:r>
        </a:p>
      </dgm:t>
    </dgm:pt>
    <dgm:pt modelId="{8A2BA0E5-026F-4682-8191-D133EF3910D7}" type="parTrans" cxnId="{0647627E-5FD1-42F1-B8E7-4683233ECBE7}">
      <dgm:prSet/>
      <dgm:spPr/>
      <dgm:t>
        <a:bodyPr/>
        <a:lstStyle/>
        <a:p>
          <a:endParaRPr lang="en-US"/>
        </a:p>
      </dgm:t>
    </dgm:pt>
    <dgm:pt modelId="{34D99AA5-E97C-43C8-925B-076C32C08420}" type="sibTrans" cxnId="{0647627E-5FD1-42F1-B8E7-4683233ECBE7}">
      <dgm:prSet/>
      <dgm:spPr/>
      <dgm:t>
        <a:bodyPr/>
        <a:lstStyle/>
        <a:p>
          <a:endParaRPr lang="en-US"/>
        </a:p>
      </dgm:t>
    </dgm:pt>
    <dgm:pt modelId="{B4F8D269-7955-4BDC-BA9D-1F808B14B01D}">
      <dgm:prSet custT="1"/>
      <dgm:spPr/>
      <dgm:t>
        <a:bodyPr/>
        <a:lstStyle/>
        <a:p>
          <a:r>
            <a:rPr lang="en-US" sz="2400" b="1" dirty="0"/>
            <a:t>102 Amendments</a:t>
          </a:r>
          <a:endParaRPr lang="en-US" sz="2400" dirty="0"/>
        </a:p>
      </dgm:t>
    </dgm:pt>
    <dgm:pt modelId="{1FF86932-69D7-48C8-B86E-2E6753C89F41}" type="parTrans" cxnId="{44395BBA-E771-4628-82DB-26B918C41149}">
      <dgm:prSet/>
      <dgm:spPr/>
      <dgm:t>
        <a:bodyPr/>
        <a:lstStyle/>
        <a:p>
          <a:endParaRPr lang="en-US"/>
        </a:p>
      </dgm:t>
    </dgm:pt>
    <dgm:pt modelId="{7B590656-D55A-466D-84B4-37048DB49D71}" type="sibTrans" cxnId="{44395BBA-E771-4628-82DB-26B918C41149}">
      <dgm:prSet/>
      <dgm:spPr/>
      <dgm:t>
        <a:bodyPr/>
        <a:lstStyle/>
        <a:p>
          <a:endParaRPr lang="en-US"/>
        </a:p>
      </dgm:t>
    </dgm:pt>
    <dgm:pt modelId="{65493806-F57E-4341-9093-7DACBC0301E0}">
      <dgm:prSet custT="1"/>
      <dgm:spPr/>
      <dgm:t>
        <a:bodyPr/>
        <a:lstStyle/>
        <a:p>
          <a:r>
            <a:rPr lang="en-US" sz="2400" dirty="0"/>
            <a:t>Voters rejected new constitution in 1970; last efforts in 1990s</a:t>
          </a:r>
        </a:p>
      </dgm:t>
    </dgm:pt>
    <dgm:pt modelId="{FDFBE4E7-1BEB-4875-99FC-0D1908227982}" type="parTrans" cxnId="{1F36DB4D-DD16-4B86-AB8D-EAA91E3635AF}">
      <dgm:prSet/>
      <dgm:spPr/>
      <dgm:t>
        <a:bodyPr/>
        <a:lstStyle/>
        <a:p>
          <a:endParaRPr lang="en-US"/>
        </a:p>
      </dgm:t>
    </dgm:pt>
    <dgm:pt modelId="{CD9C16A3-7B48-4782-BF55-6267857851E8}" type="sibTrans" cxnId="{1F36DB4D-DD16-4B86-AB8D-EAA91E3635AF}">
      <dgm:prSet/>
      <dgm:spPr/>
      <dgm:t>
        <a:bodyPr/>
        <a:lstStyle/>
        <a:p>
          <a:endParaRPr lang="en-US"/>
        </a:p>
      </dgm:t>
    </dgm:pt>
    <dgm:pt modelId="{F0B0BBAB-1CB7-4FC6-8DB1-409C9F640EB9}" type="pres">
      <dgm:prSet presAssocID="{2C26757C-DFAD-40CC-A9B8-F4C074B64B14}" presName="linear" presStyleCnt="0">
        <dgm:presLayoutVars>
          <dgm:dir/>
          <dgm:animLvl val="lvl"/>
          <dgm:resizeHandles val="exact"/>
        </dgm:presLayoutVars>
      </dgm:prSet>
      <dgm:spPr/>
    </dgm:pt>
    <dgm:pt modelId="{45BB79DA-EDED-4570-B0F4-7B87573F6284}" type="pres">
      <dgm:prSet presAssocID="{348F619C-2EE5-4865-A26F-64324047A43A}" presName="parentLin" presStyleCnt="0"/>
      <dgm:spPr/>
    </dgm:pt>
    <dgm:pt modelId="{71C2DCE4-21B8-4ECF-83AC-4604B3876533}" type="pres">
      <dgm:prSet presAssocID="{348F619C-2EE5-4865-A26F-64324047A43A}" presName="parentLeftMargin" presStyleLbl="node1" presStyleIdx="0" presStyleCnt="3"/>
      <dgm:spPr/>
    </dgm:pt>
    <dgm:pt modelId="{429B9D11-2922-4057-B683-C7CCE33A48F4}" type="pres">
      <dgm:prSet presAssocID="{348F619C-2EE5-4865-A26F-64324047A43A}" presName="parentText" presStyleLbl="node1" presStyleIdx="0" presStyleCnt="3">
        <dgm:presLayoutVars>
          <dgm:chMax val="0"/>
          <dgm:bulletEnabled val="1"/>
        </dgm:presLayoutVars>
      </dgm:prSet>
      <dgm:spPr/>
    </dgm:pt>
    <dgm:pt modelId="{2387D119-328B-412B-9557-3C63B4110769}" type="pres">
      <dgm:prSet presAssocID="{348F619C-2EE5-4865-A26F-64324047A43A}" presName="negativeSpace" presStyleCnt="0"/>
      <dgm:spPr/>
    </dgm:pt>
    <dgm:pt modelId="{19E4681E-8508-4AD9-81A9-338A040AB8F0}" type="pres">
      <dgm:prSet presAssocID="{348F619C-2EE5-4865-A26F-64324047A43A}" presName="childText" presStyleLbl="conFgAcc1" presStyleIdx="0" presStyleCnt="3">
        <dgm:presLayoutVars>
          <dgm:bulletEnabled val="1"/>
        </dgm:presLayoutVars>
      </dgm:prSet>
      <dgm:spPr/>
    </dgm:pt>
    <dgm:pt modelId="{1DB84392-BD12-4B79-8113-DA0F8012C791}" type="pres">
      <dgm:prSet presAssocID="{6F82F948-4937-46EF-AEB2-536ECCBA7AD1}" presName="spaceBetweenRectangles" presStyleCnt="0"/>
      <dgm:spPr/>
    </dgm:pt>
    <dgm:pt modelId="{56524C61-9E4A-485C-BC45-620C1651F599}" type="pres">
      <dgm:prSet presAssocID="{2117C749-E0C1-4913-9D02-8A0AC2E88CF6}" presName="parentLin" presStyleCnt="0"/>
      <dgm:spPr/>
    </dgm:pt>
    <dgm:pt modelId="{1C057298-A094-4209-A16E-E58105FC07FF}" type="pres">
      <dgm:prSet presAssocID="{2117C749-E0C1-4913-9D02-8A0AC2E88CF6}" presName="parentLeftMargin" presStyleLbl="node1" presStyleIdx="0" presStyleCnt="3"/>
      <dgm:spPr/>
    </dgm:pt>
    <dgm:pt modelId="{69D014AA-549C-4557-9AAD-F25E0F7AC668}" type="pres">
      <dgm:prSet presAssocID="{2117C749-E0C1-4913-9D02-8A0AC2E88CF6}" presName="parentText" presStyleLbl="node1" presStyleIdx="1" presStyleCnt="3">
        <dgm:presLayoutVars>
          <dgm:chMax val="0"/>
          <dgm:bulletEnabled val="1"/>
        </dgm:presLayoutVars>
      </dgm:prSet>
      <dgm:spPr/>
    </dgm:pt>
    <dgm:pt modelId="{CC25DCC2-0B15-4F9C-B727-60D8DF1B994E}" type="pres">
      <dgm:prSet presAssocID="{2117C749-E0C1-4913-9D02-8A0AC2E88CF6}" presName="negativeSpace" presStyleCnt="0"/>
      <dgm:spPr/>
    </dgm:pt>
    <dgm:pt modelId="{65999FD3-8E22-4FBA-A5AC-6B34611F1AB7}" type="pres">
      <dgm:prSet presAssocID="{2117C749-E0C1-4913-9D02-8A0AC2E88CF6}" presName="childText" presStyleLbl="conFgAcc1" presStyleIdx="1" presStyleCnt="3">
        <dgm:presLayoutVars>
          <dgm:bulletEnabled val="1"/>
        </dgm:presLayoutVars>
      </dgm:prSet>
      <dgm:spPr/>
    </dgm:pt>
    <dgm:pt modelId="{145C22BE-455A-4F18-803A-597583ACB05C}" type="pres">
      <dgm:prSet presAssocID="{D480A6CB-9E50-4324-8034-AF3A1028E028}" presName="spaceBetweenRectangles" presStyleCnt="0"/>
      <dgm:spPr/>
    </dgm:pt>
    <dgm:pt modelId="{034725F1-69CF-41D5-8D8A-806E1CDC5078}" type="pres">
      <dgm:prSet presAssocID="{B4F8D269-7955-4BDC-BA9D-1F808B14B01D}" presName="parentLin" presStyleCnt="0"/>
      <dgm:spPr/>
    </dgm:pt>
    <dgm:pt modelId="{B0CC96F5-BFA2-498D-8E08-E310E1CAE7D3}" type="pres">
      <dgm:prSet presAssocID="{B4F8D269-7955-4BDC-BA9D-1F808B14B01D}" presName="parentLeftMargin" presStyleLbl="node1" presStyleIdx="1" presStyleCnt="3"/>
      <dgm:spPr/>
    </dgm:pt>
    <dgm:pt modelId="{305A6912-EF50-411B-9A1D-E72AFC6ECA32}" type="pres">
      <dgm:prSet presAssocID="{B4F8D269-7955-4BDC-BA9D-1F808B14B01D}" presName="parentText" presStyleLbl="node1" presStyleIdx="2" presStyleCnt="3">
        <dgm:presLayoutVars>
          <dgm:chMax val="0"/>
          <dgm:bulletEnabled val="1"/>
        </dgm:presLayoutVars>
      </dgm:prSet>
      <dgm:spPr/>
    </dgm:pt>
    <dgm:pt modelId="{84C6A4F7-E257-434C-84E9-1165D9BCD70B}" type="pres">
      <dgm:prSet presAssocID="{B4F8D269-7955-4BDC-BA9D-1F808B14B01D}" presName="negativeSpace" presStyleCnt="0"/>
      <dgm:spPr/>
    </dgm:pt>
    <dgm:pt modelId="{BCEC90F2-AD97-4E28-B7F1-FB26DC8E990B}" type="pres">
      <dgm:prSet presAssocID="{B4F8D269-7955-4BDC-BA9D-1F808B14B01D}" presName="childText" presStyleLbl="conFgAcc1" presStyleIdx="2" presStyleCnt="3">
        <dgm:presLayoutVars>
          <dgm:bulletEnabled val="1"/>
        </dgm:presLayoutVars>
      </dgm:prSet>
      <dgm:spPr/>
    </dgm:pt>
  </dgm:ptLst>
  <dgm:cxnLst>
    <dgm:cxn modelId="{55F48106-3601-44C4-9BA9-EA5F171E5AC1}" type="presOf" srcId="{B4F8D269-7955-4BDC-BA9D-1F808B14B01D}" destId="{305A6912-EF50-411B-9A1D-E72AFC6ECA32}" srcOrd="1" destOrd="0" presId="urn:microsoft.com/office/officeart/2005/8/layout/list1"/>
    <dgm:cxn modelId="{64531F1C-858D-4CA1-9465-2C76BA3E1003}" type="presOf" srcId="{D5015A4F-E832-4BA4-AD0B-8BB905F7C355}" destId="{65999FD3-8E22-4FBA-A5AC-6B34611F1AB7}" srcOrd="0" destOrd="1" presId="urn:microsoft.com/office/officeart/2005/8/layout/list1"/>
    <dgm:cxn modelId="{B3338B23-5857-468B-8FCD-C1281E3FB462}" srcId="{2C26757C-DFAD-40CC-A9B8-F4C074B64B14}" destId="{2117C749-E0C1-4913-9D02-8A0AC2E88CF6}" srcOrd="1" destOrd="0" parTransId="{275500DF-1B71-42B0-9A89-F1547B1BFDB9}" sibTransId="{D480A6CB-9E50-4324-8034-AF3A1028E028}"/>
    <dgm:cxn modelId="{33AB0E32-EF50-4927-8C6D-DAAD94FDB06D}" type="presOf" srcId="{65493806-F57E-4341-9093-7DACBC0301E0}" destId="{BCEC90F2-AD97-4E28-B7F1-FB26DC8E990B}" srcOrd="0" destOrd="0" presId="urn:microsoft.com/office/officeart/2005/8/layout/list1"/>
    <dgm:cxn modelId="{4D4AB343-F536-4FDC-9F77-D0658B163C0A}" type="presOf" srcId="{BDD1D067-C8BB-4307-9304-B9153FDA5F95}" destId="{19E4681E-8508-4AD9-81A9-338A040AB8F0}" srcOrd="0" destOrd="0" presId="urn:microsoft.com/office/officeart/2005/8/layout/list1"/>
    <dgm:cxn modelId="{CC6BF04B-58A2-40E7-8D3F-EEBD3865C887}" type="presOf" srcId="{348F619C-2EE5-4865-A26F-64324047A43A}" destId="{71C2DCE4-21B8-4ECF-83AC-4604B3876533}" srcOrd="0" destOrd="0" presId="urn:microsoft.com/office/officeart/2005/8/layout/list1"/>
    <dgm:cxn modelId="{1F36DB4D-DD16-4B86-AB8D-EAA91E3635AF}" srcId="{B4F8D269-7955-4BDC-BA9D-1F808B14B01D}" destId="{65493806-F57E-4341-9093-7DACBC0301E0}" srcOrd="0" destOrd="0" parTransId="{FDFBE4E7-1BEB-4875-99FC-0D1908227982}" sibTransId="{CD9C16A3-7B48-4782-BF55-6267857851E8}"/>
    <dgm:cxn modelId="{FA232D4E-22AC-4D57-B041-78CFEA594943}" type="presOf" srcId="{8639AD40-9B9C-4D7E-9696-9AB3B30BA091}" destId="{65999FD3-8E22-4FBA-A5AC-6B34611F1AB7}" srcOrd="0" destOrd="0" presId="urn:microsoft.com/office/officeart/2005/8/layout/list1"/>
    <dgm:cxn modelId="{88E86E56-C9AD-4790-88B0-309EC665C236}" type="presOf" srcId="{2C26757C-DFAD-40CC-A9B8-F4C074B64B14}" destId="{F0B0BBAB-1CB7-4FC6-8DB1-409C9F640EB9}" srcOrd="0" destOrd="0" presId="urn:microsoft.com/office/officeart/2005/8/layout/list1"/>
    <dgm:cxn modelId="{0647627E-5FD1-42F1-B8E7-4683233ECBE7}" srcId="{2117C749-E0C1-4913-9D02-8A0AC2E88CF6}" destId="{D5015A4F-E832-4BA4-AD0B-8BB905F7C355}" srcOrd="1" destOrd="0" parTransId="{8A2BA0E5-026F-4682-8191-D133EF3910D7}" sibTransId="{34D99AA5-E97C-43C8-925B-076C32C08420}"/>
    <dgm:cxn modelId="{AFADC48A-D7BE-4E04-99D3-56EC33DD7FEB}" type="presOf" srcId="{2117C749-E0C1-4913-9D02-8A0AC2E88CF6}" destId="{69D014AA-549C-4557-9AAD-F25E0F7AC668}" srcOrd="1" destOrd="0" presId="urn:microsoft.com/office/officeart/2005/8/layout/list1"/>
    <dgm:cxn modelId="{44395BBA-E771-4628-82DB-26B918C41149}" srcId="{2C26757C-DFAD-40CC-A9B8-F4C074B64B14}" destId="{B4F8D269-7955-4BDC-BA9D-1F808B14B01D}" srcOrd="2" destOrd="0" parTransId="{1FF86932-69D7-48C8-B86E-2E6753C89F41}" sibTransId="{7B590656-D55A-466D-84B4-37048DB49D71}"/>
    <dgm:cxn modelId="{620C87CD-5C57-4467-AABB-21D138528401}" srcId="{2C26757C-DFAD-40CC-A9B8-F4C074B64B14}" destId="{348F619C-2EE5-4865-A26F-64324047A43A}" srcOrd="0" destOrd="0" parTransId="{98ED30FB-E50F-4099-BBA7-55AD86A420F9}" sibTransId="{6F82F948-4937-46EF-AEB2-536ECCBA7AD1}"/>
    <dgm:cxn modelId="{076B2AD6-1ACF-4C7A-B8BD-BFB207E74EE3}" type="presOf" srcId="{348F619C-2EE5-4865-A26F-64324047A43A}" destId="{429B9D11-2922-4057-B683-C7CCE33A48F4}" srcOrd="1" destOrd="0" presId="urn:microsoft.com/office/officeart/2005/8/layout/list1"/>
    <dgm:cxn modelId="{346841DA-A160-46A6-8117-CEA410161CE9}" srcId="{2117C749-E0C1-4913-9D02-8A0AC2E88CF6}" destId="{8639AD40-9B9C-4D7E-9696-9AB3B30BA091}" srcOrd="0" destOrd="0" parTransId="{6F514805-227F-4A31-933E-E65A68576970}" sibTransId="{D9B9D634-6768-4BDC-926C-56AB07AB7C95}"/>
    <dgm:cxn modelId="{16F7FBDB-8D07-4CFB-9648-70650DCD2674}" srcId="{348F619C-2EE5-4865-A26F-64324047A43A}" destId="{BDD1D067-C8BB-4307-9304-B9153FDA5F95}" srcOrd="0" destOrd="0" parTransId="{ED40CD6D-53E6-42E9-B175-098D6160282D}" sibTransId="{D0EF712E-B3B4-4687-96C2-9C04F8FA3E77}"/>
    <dgm:cxn modelId="{31ACCBDD-5987-426A-AD09-490367473FE7}" type="presOf" srcId="{2117C749-E0C1-4913-9D02-8A0AC2E88CF6}" destId="{1C057298-A094-4209-A16E-E58105FC07FF}" srcOrd="0" destOrd="0" presId="urn:microsoft.com/office/officeart/2005/8/layout/list1"/>
    <dgm:cxn modelId="{3630EFEF-AA80-4A65-80ED-7E1D53F1CAE6}" type="presOf" srcId="{B4F8D269-7955-4BDC-BA9D-1F808B14B01D}" destId="{B0CC96F5-BFA2-498D-8E08-E310E1CAE7D3}" srcOrd="0" destOrd="0" presId="urn:microsoft.com/office/officeart/2005/8/layout/list1"/>
    <dgm:cxn modelId="{E752853A-7E64-43EB-8469-32B752A106AD}" type="presParOf" srcId="{F0B0BBAB-1CB7-4FC6-8DB1-409C9F640EB9}" destId="{45BB79DA-EDED-4570-B0F4-7B87573F6284}" srcOrd="0" destOrd="0" presId="urn:microsoft.com/office/officeart/2005/8/layout/list1"/>
    <dgm:cxn modelId="{AAA4C8D7-6582-403E-987B-738F1EEE201A}" type="presParOf" srcId="{45BB79DA-EDED-4570-B0F4-7B87573F6284}" destId="{71C2DCE4-21B8-4ECF-83AC-4604B3876533}" srcOrd="0" destOrd="0" presId="urn:microsoft.com/office/officeart/2005/8/layout/list1"/>
    <dgm:cxn modelId="{E12453CD-DD1D-4980-BA01-4B906ED2DE85}" type="presParOf" srcId="{45BB79DA-EDED-4570-B0F4-7B87573F6284}" destId="{429B9D11-2922-4057-B683-C7CCE33A48F4}" srcOrd="1" destOrd="0" presId="urn:microsoft.com/office/officeart/2005/8/layout/list1"/>
    <dgm:cxn modelId="{B8576E19-D1E1-4E16-A3D9-96B883D6AFAE}" type="presParOf" srcId="{F0B0BBAB-1CB7-4FC6-8DB1-409C9F640EB9}" destId="{2387D119-328B-412B-9557-3C63B4110769}" srcOrd="1" destOrd="0" presId="urn:microsoft.com/office/officeart/2005/8/layout/list1"/>
    <dgm:cxn modelId="{B17C58EE-3EDC-4955-B9C5-9A7CDFF454CF}" type="presParOf" srcId="{F0B0BBAB-1CB7-4FC6-8DB1-409C9F640EB9}" destId="{19E4681E-8508-4AD9-81A9-338A040AB8F0}" srcOrd="2" destOrd="0" presId="urn:microsoft.com/office/officeart/2005/8/layout/list1"/>
    <dgm:cxn modelId="{996024DC-11C2-49C5-93AA-F95F2A63536B}" type="presParOf" srcId="{F0B0BBAB-1CB7-4FC6-8DB1-409C9F640EB9}" destId="{1DB84392-BD12-4B79-8113-DA0F8012C791}" srcOrd="3" destOrd="0" presId="urn:microsoft.com/office/officeart/2005/8/layout/list1"/>
    <dgm:cxn modelId="{9BEA9075-7339-45E8-BD2B-FDBFE1DBB5ED}" type="presParOf" srcId="{F0B0BBAB-1CB7-4FC6-8DB1-409C9F640EB9}" destId="{56524C61-9E4A-485C-BC45-620C1651F599}" srcOrd="4" destOrd="0" presId="urn:microsoft.com/office/officeart/2005/8/layout/list1"/>
    <dgm:cxn modelId="{17FA69C1-F224-4918-AD59-DA427068ACC6}" type="presParOf" srcId="{56524C61-9E4A-485C-BC45-620C1651F599}" destId="{1C057298-A094-4209-A16E-E58105FC07FF}" srcOrd="0" destOrd="0" presId="urn:microsoft.com/office/officeart/2005/8/layout/list1"/>
    <dgm:cxn modelId="{1C964163-AFFF-4339-9B5C-0F723C8936BF}" type="presParOf" srcId="{56524C61-9E4A-485C-BC45-620C1651F599}" destId="{69D014AA-549C-4557-9AAD-F25E0F7AC668}" srcOrd="1" destOrd="0" presId="urn:microsoft.com/office/officeart/2005/8/layout/list1"/>
    <dgm:cxn modelId="{78C8A423-CA9E-46BD-B661-B7496D994B04}" type="presParOf" srcId="{F0B0BBAB-1CB7-4FC6-8DB1-409C9F640EB9}" destId="{CC25DCC2-0B15-4F9C-B727-60D8DF1B994E}" srcOrd="5" destOrd="0" presId="urn:microsoft.com/office/officeart/2005/8/layout/list1"/>
    <dgm:cxn modelId="{418A62AE-A1EB-4C50-A6AA-431FE31B940B}" type="presParOf" srcId="{F0B0BBAB-1CB7-4FC6-8DB1-409C9F640EB9}" destId="{65999FD3-8E22-4FBA-A5AC-6B34611F1AB7}" srcOrd="6" destOrd="0" presId="urn:microsoft.com/office/officeart/2005/8/layout/list1"/>
    <dgm:cxn modelId="{BC4F5AB9-55A3-4341-98CC-CCDEF547EF9C}" type="presParOf" srcId="{F0B0BBAB-1CB7-4FC6-8DB1-409C9F640EB9}" destId="{145C22BE-455A-4F18-803A-597583ACB05C}" srcOrd="7" destOrd="0" presId="urn:microsoft.com/office/officeart/2005/8/layout/list1"/>
    <dgm:cxn modelId="{A35B0B66-EFD9-4369-B9DF-00B5894E2D94}" type="presParOf" srcId="{F0B0BBAB-1CB7-4FC6-8DB1-409C9F640EB9}" destId="{034725F1-69CF-41D5-8D8A-806E1CDC5078}" srcOrd="8" destOrd="0" presId="urn:microsoft.com/office/officeart/2005/8/layout/list1"/>
    <dgm:cxn modelId="{70B20E15-DC2D-48F8-81BD-3F1F5D0A850F}" type="presParOf" srcId="{034725F1-69CF-41D5-8D8A-806E1CDC5078}" destId="{B0CC96F5-BFA2-498D-8E08-E310E1CAE7D3}" srcOrd="0" destOrd="0" presId="urn:microsoft.com/office/officeart/2005/8/layout/list1"/>
    <dgm:cxn modelId="{4786660A-F40E-49A4-812F-1CC1901B633B}" type="presParOf" srcId="{034725F1-69CF-41D5-8D8A-806E1CDC5078}" destId="{305A6912-EF50-411B-9A1D-E72AFC6ECA32}" srcOrd="1" destOrd="0" presId="urn:microsoft.com/office/officeart/2005/8/layout/list1"/>
    <dgm:cxn modelId="{7D179839-8506-49DD-9B2F-073BD13CDD2E}" type="presParOf" srcId="{F0B0BBAB-1CB7-4FC6-8DB1-409C9F640EB9}" destId="{84C6A4F7-E257-434C-84E9-1165D9BCD70B}" srcOrd="9" destOrd="0" presId="urn:microsoft.com/office/officeart/2005/8/layout/list1"/>
    <dgm:cxn modelId="{8F01C997-4F5D-4499-99F4-CE57AF0DAEE3}" type="presParOf" srcId="{F0B0BBAB-1CB7-4FC6-8DB1-409C9F640EB9}" destId="{BCEC90F2-AD97-4E28-B7F1-FB26DC8E990B}"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4681E-8508-4AD9-81A9-338A040AB8F0}">
      <dsp:nvSpPr>
        <dsp:cNvPr id="0" name=""/>
        <dsp:cNvSpPr/>
      </dsp:nvSpPr>
      <dsp:spPr>
        <a:xfrm>
          <a:off x="0" y="214988"/>
          <a:ext cx="6883685" cy="7780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250" tIns="270764" rIns="534250" bIns="170688" numCol="1" spcCol="1270" anchor="t" anchorCtr="0">
          <a:noAutofit/>
        </a:bodyPr>
        <a:lstStyle/>
        <a:p>
          <a:pPr marL="228600" lvl="1" indent="-228600" algn="l" defTabSz="1066800">
            <a:lnSpc>
              <a:spcPct val="90000"/>
            </a:lnSpc>
            <a:spcBef>
              <a:spcPct val="0"/>
            </a:spcBef>
            <a:spcAft>
              <a:spcPct val="15000"/>
            </a:spcAft>
            <a:buChar char="•"/>
          </a:pPr>
          <a:r>
            <a:rPr lang="en-US" sz="2400" u="none" kern="1200" dirty="0"/>
            <a:t>“The people shall be the source of power”</a:t>
          </a:r>
        </a:p>
      </dsp:txBody>
      <dsp:txXfrm>
        <a:off x="0" y="214988"/>
        <a:ext cx="6883685" cy="778050"/>
      </dsp:txXfrm>
    </dsp:sp>
    <dsp:sp modelId="{429B9D11-2922-4057-B683-C7CCE33A48F4}">
      <dsp:nvSpPr>
        <dsp:cNvPr id="0" name=""/>
        <dsp:cNvSpPr/>
      </dsp:nvSpPr>
      <dsp:spPr>
        <a:xfrm>
          <a:off x="344184" y="23108"/>
          <a:ext cx="481857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31" tIns="0" rIns="182131" bIns="0" numCol="1" spcCol="1270" anchor="ctr" anchorCtr="0">
          <a:noAutofit/>
        </a:bodyPr>
        <a:lstStyle/>
        <a:p>
          <a:pPr marL="0" lvl="0" indent="0" algn="l" defTabSz="1066800">
            <a:lnSpc>
              <a:spcPct val="90000"/>
            </a:lnSpc>
            <a:spcBef>
              <a:spcPct val="0"/>
            </a:spcBef>
            <a:spcAft>
              <a:spcPct val="35000"/>
            </a:spcAft>
            <a:buNone/>
          </a:pPr>
          <a:r>
            <a:rPr lang="en-US" sz="2400" b="1" kern="1200" dirty="0"/>
            <a:t>Adopted in 1874</a:t>
          </a:r>
          <a:endParaRPr lang="en-US" sz="2400" kern="1200" dirty="0"/>
        </a:p>
      </dsp:txBody>
      <dsp:txXfrm>
        <a:off x="362918" y="41842"/>
        <a:ext cx="4781111" cy="346292"/>
      </dsp:txXfrm>
    </dsp:sp>
    <dsp:sp modelId="{65999FD3-8E22-4FBA-A5AC-6B34611F1AB7}">
      <dsp:nvSpPr>
        <dsp:cNvPr id="0" name=""/>
        <dsp:cNvSpPr/>
      </dsp:nvSpPr>
      <dsp:spPr>
        <a:xfrm>
          <a:off x="0" y="1255118"/>
          <a:ext cx="6883685" cy="15151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250" tIns="270764" rIns="5342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Railroad/levee debt and banking failures</a:t>
          </a:r>
        </a:p>
        <a:p>
          <a:pPr marL="228600" lvl="1" indent="-228600" algn="l" defTabSz="1066800">
            <a:lnSpc>
              <a:spcPct val="90000"/>
            </a:lnSpc>
            <a:spcBef>
              <a:spcPct val="0"/>
            </a:spcBef>
            <a:spcAft>
              <a:spcPct val="15000"/>
            </a:spcAft>
            <a:buChar char="•"/>
          </a:pPr>
          <a:r>
            <a:rPr lang="en-US" sz="2400" kern="1200" dirty="0"/>
            <a:t>Brooks-Baxter War (End of Reconstruction efforts)</a:t>
          </a:r>
        </a:p>
      </dsp:txBody>
      <dsp:txXfrm>
        <a:off x="0" y="1255118"/>
        <a:ext cx="6883685" cy="1515150"/>
      </dsp:txXfrm>
    </dsp:sp>
    <dsp:sp modelId="{69D014AA-549C-4557-9AAD-F25E0F7AC668}">
      <dsp:nvSpPr>
        <dsp:cNvPr id="0" name=""/>
        <dsp:cNvSpPr/>
      </dsp:nvSpPr>
      <dsp:spPr>
        <a:xfrm>
          <a:off x="344184" y="1063238"/>
          <a:ext cx="481857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31" tIns="0" rIns="182131" bIns="0" numCol="1" spcCol="1270" anchor="ctr" anchorCtr="0">
          <a:noAutofit/>
        </a:bodyPr>
        <a:lstStyle/>
        <a:p>
          <a:pPr marL="0" lvl="0" indent="0" algn="l" defTabSz="1066800">
            <a:lnSpc>
              <a:spcPct val="90000"/>
            </a:lnSpc>
            <a:spcBef>
              <a:spcPct val="0"/>
            </a:spcBef>
            <a:spcAft>
              <a:spcPct val="35000"/>
            </a:spcAft>
            <a:buNone/>
          </a:pPr>
          <a:r>
            <a:rPr lang="en-US" sz="2400" b="1" kern="1200" dirty="0"/>
            <a:t>“Thou Shall Not” Constitution</a:t>
          </a:r>
          <a:endParaRPr lang="en-US" sz="2400" kern="1200" dirty="0"/>
        </a:p>
      </dsp:txBody>
      <dsp:txXfrm>
        <a:off x="362918" y="1081972"/>
        <a:ext cx="4781111" cy="346292"/>
      </dsp:txXfrm>
    </dsp:sp>
    <dsp:sp modelId="{BCEC90F2-AD97-4E28-B7F1-FB26DC8E990B}">
      <dsp:nvSpPr>
        <dsp:cNvPr id="0" name=""/>
        <dsp:cNvSpPr/>
      </dsp:nvSpPr>
      <dsp:spPr>
        <a:xfrm>
          <a:off x="0" y="3032348"/>
          <a:ext cx="6883685" cy="1126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4250" tIns="270764" rIns="53425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Voters rejected new constitution in 1970; last efforts in 1990s</a:t>
          </a:r>
        </a:p>
      </dsp:txBody>
      <dsp:txXfrm>
        <a:off x="0" y="3032348"/>
        <a:ext cx="6883685" cy="1126125"/>
      </dsp:txXfrm>
    </dsp:sp>
    <dsp:sp modelId="{305A6912-EF50-411B-9A1D-E72AFC6ECA32}">
      <dsp:nvSpPr>
        <dsp:cNvPr id="0" name=""/>
        <dsp:cNvSpPr/>
      </dsp:nvSpPr>
      <dsp:spPr>
        <a:xfrm>
          <a:off x="344184" y="2840468"/>
          <a:ext cx="481857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131" tIns="0" rIns="182131" bIns="0" numCol="1" spcCol="1270" anchor="ctr" anchorCtr="0">
          <a:noAutofit/>
        </a:bodyPr>
        <a:lstStyle/>
        <a:p>
          <a:pPr marL="0" lvl="0" indent="0" algn="l" defTabSz="1066800">
            <a:lnSpc>
              <a:spcPct val="90000"/>
            </a:lnSpc>
            <a:spcBef>
              <a:spcPct val="0"/>
            </a:spcBef>
            <a:spcAft>
              <a:spcPct val="35000"/>
            </a:spcAft>
            <a:buNone/>
          </a:pPr>
          <a:r>
            <a:rPr lang="en-US" sz="2400" b="1" kern="1200" dirty="0"/>
            <a:t>102 Amendments</a:t>
          </a:r>
          <a:endParaRPr lang="en-US" sz="2400" kern="1200" dirty="0"/>
        </a:p>
      </dsp:txBody>
      <dsp:txXfrm>
        <a:off x="362918" y="2859202"/>
        <a:ext cx="478111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21853F-F2E8-400C-80DE-CFF6C154F311}" type="datetimeFigureOut">
              <a:rPr lang="en-US" smtClean="0"/>
              <a:t>10/23/2024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C08BED-6D81-4D29-90D1-C5912494E659}" type="slidenum">
              <a:rPr lang="en-US" smtClean="0"/>
              <a:t>‹#›</a:t>
            </a:fld>
            <a:endParaRPr lang="en-US" dirty="0"/>
          </a:p>
        </p:txBody>
      </p:sp>
    </p:spTree>
    <p:extLst>
      <p:ext uri="{BB962C8B-B14F-4D97-AF65-F5344CB8AC3E}">
        <p14:creationId xmlns:p14="http://schemas.microsoft.com/office/powerpoint/2010/main" val="155032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711" lvl="1" indent="-381356">
              <a:lnSpc>
                <a:spcPts val="4945"/>
              </a:lnSpc>
              <a:buFont typeface="Arial"/>
              <a:buChar char="•"/>
            </a:pPr>
            <a:r>
              <a:rPr lang="en-US" dirty="0">
                <a:solidFill>
                  <a:srgbClr val="000000"/>
                </a:solidFill>
                <a:latin typeface="Open Sans 2"/>
              </a:rPr>
              <a:t>Awareness</a:t>
            </a:r>
          </a:p>
          <a:p>
            <a:pPr marL="762711" lvl="1" indent="-381356">
              <a:lnSpc>
                <a:spcPts val="4945"/>
              </a:lnSpc>
              <a:buFont typeface="Arial"/>
              <a:buChar char="•"/>
            </a:pPr>
            <a:r>
              <a:rPr lang="en-US" dirty="0">
                <a:solidFill>
                  <a:srgbClr val="000000"/>
                </a:solidFill>
                <a:latin typeface="Open Sans 2"/>
              </a:rPr>
              <a:t>Knowledge</a:t>
            </a:r>
          </a:p>
          <a:p>
            <a:pPr marL="762711" lvl="1" indent="-381356">
              <a:lnSpc>
                <a:spcPts val="4945"/>
              </a:lnSpc>
              <a:buFont typeface="Arial"/>
              <a:buChar char="•"/>
            </a:pPr>
            <a:r>
              <a:rPr lang="en-US" dirty="0">
                <a:solidFill>
                  <a:srgbClr val="000000"/>
                </a:solidFill>
                <a:latin typeface="Open Sans 2"/>
              </a:rPr>
              <a:t>Informed Decisions</a:t>
            </a:r>
          </a:p>
          <a:p>
            <a:pPr marL="762712" lvl="1" indent="-381356">
              <a:lnSpc>
                <a:spcPts val="4946"/>
              </a:lnSpc>
              <a:buFont typeface="Arial"/>
              <a:buChar char="•"/>
            </a:pPr>
            <a:r>
              <a:rPr lang="en-US" dirty="0">
                <a:solidFill>
                  <a:srgbClr val="000000"/>
                </a:solidFill>
                <a:latin typeface="Open Sans 2"/>
              </a:rPr>
              <a:t>Voting</a:t>
            </a:r>
          </a:p>
          <a:p>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a:t>
            </a:fld>
            <a:endParaRPr lang="en-US" dirty="0"/>
          </a:p>
        </p:txBody>
      </p:sp>
    </p:spTree>
    <p:extLst>
      <p:ext uri="{BB962C8B-B14F-4D97-AF65-F5344CB8AC3E}">
        <p14:creationId xmlns:p14="http://schemas.microsoft.com/office/powerpoint/2010/main" val="95067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Issue 1 is a constitutional amendment proposed by the Arkansas legislature.</a:t>
            </a:r>
          </a:p>
          <a:p>
            <a:pPr defTabSz="931774">
              <a:defRPr/>
            </a:pPr>
            <a:endParaRPr lang="en-US" dirty="0"/>
          </a:p>
          <a:p>
            <a:pPr defTabSz="931774">
              <a:defRPr/>
            </a:pPr>
            <a:r>
              <a:rPr lang="en-US" dirty="0"/>
              <a:t>Rep. Robin </a:t>
            </a:r>
            <a:r>
              <a:rPr lang="en-US" dirty="0" err="1"/>
              <a:t>Lundstrum</a:t>
            </a:r>
            <a:r>
              <a:rPr lang="en-US" dirty="0"/>
              <a:t> of Elm Springs was the main sponsor. </a:t>
            </a:r>
          </a:p>
          <a:p>
            <a:pPr defTabSz="931774">
              <a:defRPr/>
            </a:pPr>
            <a:endParaRPr lang="en-US" dirty="0"/>
          </a:p>
          <a:p>
            <a:pPr defTabSz="931774">
              <a:defRPr/>
            </a:pPr>
            <a:r>
              <a:rPr lang="en-US" dirty="0"/>
              <a:t>This proposal seeks to expand </a:t>
            </a:r>
            <a:r>
              <a:rPr lang="en-US" b="0" i="0" dirty="0">
                <a:solidFill>
                  <a:srgbClr val="666666"/>
                </a:solidFill>
                <a:effectLst/>
                <a:latin typeface="Open Sans" panose="020B0606030504020204" pitchFamily="34" charset="0"/>
              </a:rPr>
              <a:t>the types of educational institutions that qualify for state lottery scholarships.</a:t>
            </a:r>
          </a:p>
          <a:p>
            <a:pPr defTabSz="931774">
              <a:defRPr/>
            </a:pPr>
            <a:endParaRPr lang="en-US" b="0" i="0" dirty="0">
              <a:solidFill>
                <a:srgbClr val="666666"/>
              </a:solidFill>
              <a:effectLst/>
              <a:latin typeface="Open Sans" panose="020B0606030504020204" pitchFamily="34" charset="0"/>
            </a:endParaRPr>
          </a:p>
          <a:p>
            <a:pPr algn="l"/>
            <a:r>
              <a:rPr lang="en-US" b="0" i="0" dirty="0">
                <a:solidFill>
                  <a:srgbClr val="666666"/>
                </a:solidFill>
                <a:effectLst/>
                <a:latin typeface="Open Sans" panose="020B0606030504020204" pitchFamily="34" charset="0"/>
              </a:rPr>
              <a:t>Currently, lottery scholarships can be used at private and public non-profit two and four-year colleges and universities in the state.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10</a:t>
            </a:fld>
            <a:endParaRPr lang="en-US" dirty="0"/>
          </a:p>
        </p:txBody>
      </p:sp>
    </p:spTree>
    <p:extLst>
      <p:ext uri="{BB962C8B-B14F-4D97-AF65-F5344CB8AC3E}">
        <p14:creationId xmlns:p14="http://schemas.microsoft.com/office/powerpoint/2010/main" val="271241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666666"/>
              </a:solidFill>
              <a:effectLst/>
              <a:latin typeface="Open Sans" panose="020B0606030504020204" pitchFamily="34" charset="0"/>
            </a:endParaRPr>
          </a:p>
          <a:p>
            <a:pPr algn="l"/>
            <a:r>
              <a:rPr lang="en-US" b="0" i="0" dirty="0">
                <a:solidFill>
                  <a:srgbClr val="666666"/>
                </a:solidFill>
                <a:effectLst/>
                <a:latin typeface="Open Sans" panose="020B0606030504020204" pitchFamily="34" charset="0"/>
              </a:rPr>
              <a:t>Issue 1 would also allow students to use lottery scholarships at private and public vocational-technical schools and technical institutes.</a:t>
            </a:r>
          </a:p>
          <a:p>
            <a:pPr algn="l"/>
            <a:endParaRPr lang="en-US" b="0" i="0" dirty="0">
              <a:solidFill>
                <a:srgbClr val="666666"/>
              </a:solidFill>
              <a:effectLst/>
              <a:latin typeface="Open Sans" panose="020B0606030504020204" pitchFamily="34" charset="0"/>
            </a:endParaRPr>
          </a:p>
          <a:p>
            <a:pPr algn="l"/>
            <a:r>
              <a:rPr lang="en-US" b="0" i="0" dirty="0">
                <a:solidFill>
                  <a:srgbClr val="666666"/>
                </a:solidFill>
                <a:effectLst/>
                <a:latin typeface="Open Sans" panose="020B0606030504020204" pitchFamily="34" charset="0"/>
              </a:rPr>
              <a:t>It’s anticipated the legislature would pass additional laws in future sessions to determine who is eligible to receive the scholarships and grants under this proposal.</a:t>
            </a:r>
          </a:p>
          <a:p>
            <a:endParaRPr lang="en-US" b="0" i="0" dirty="0">
              <a:solidFill>
                <a:srgbClr val="3D4750"/>
              </a:solidFill>
              <a:effectLst/>
              <a:latin typeface="Rubik"/>
            </a:endParaRPr>
          </a:p>
          <a:p>
            <a:endParaRPr lang="en-US" b="0" i="0" dirty="0">
              <a:solidFill>
                <a:srgbClr val="3D4750"/>
              </a:solidFill>
              <a:effectLst/>
              <a:latin typeface="Rubik"/>
            </a:endParaRPr>
          </a:p>
          <a:p>
            <a:r>
              <a:rPr lang="en-US" b="0" i="0" dirty="0">
                <a:solidFill>
                  <a:srgbClr val="3D4750"/>
                </a:solidFill>
                <a:effectLst/>
                <a:latin typeface="Rubik"/>
              </a:rPr>
              <a:t>Notes:</a:t>
            </a:r>
          </a:p>
          <a:p>
            <a:r>
              <a:rPr lang="en-US" b="0" i="0" dirty="0">
                <a:solidFill>
                  <a:srgbClr val="3D4750"/>
                </a:solidFill>
                <a:effectLst/>
                <a:latin typeface="Rubik"/>
              </a:rPr>
              <a:t>FY2023: lottery produced a record $114.7 million for scholarships</a:t>
            </a:r>
          </a:p>
          <a:p>
            <a:endParaRPr lang="en-US" b="0" i="0" dirty="0">
              <a:solidFill>
                <a:srgbClr val="3D4750"/>
              </a:solidFill>
              <a:effectLst/>
              <a:latin typeface="Rubik"/>
            </a:endParaRPr>
          </a:p>
          <a:p>
            <a:r>
              <a:rPr lang="en-US" b="0" i="0" dirty="0">
                <a:solidFill>
                  <a:srgbClr val="3D4750"/>
                </a:solidFill>
                <a:effectLst/>
                <a:latin typeface="Rubik"/>
              </a:rPr>
              <a:t>Since its inception in 2009, ASL has raised more than $1.2 billion in scholarship proceeds. </a:t>
            </a:r>
          </a:p>
          <a:p>
            <a:endParaRPr lang="en-US" b="0" i="0" dirty="0">
              <a:solidFill>
                <a:srgbClr val="3D4750"/>
              </a:solidFill>
              <a:effectLst/>
              <a:latin typeface="Rubik"/>
            </a:endParaRPr>
          </a:p>
          <a:p>
            <a:r>
              <a:rPr lang="en-US" b="0" i="0" dirty="0">
                <a:solidFill>
                  <a:srgbClr val="3D4750"/>
                </a:solidFill>
                <a:effectLst/>
                <a:latin typeface="Rubik"/>
              </a:rPr>
              <a:t>FY23 was also the second-highest financial year in sales with $607.6 million worth of lottery tickets sold</a:t>
            </a:r>
          </a:p>
          <a:p>
            <a:endParaRPr lang="en-US" b="0" i="0" dirty="0">
              <a:solidFill>
                <a:srgbClr val="3D4750"/>
              </a:solidFill>
              <a:effectLst/>
              <a:latin typeface="Rubik"/>
            </a:endParaRPr>
          </a:p>
          <a:p>
            <a:r>
              <a:rPr lang="en-US" b="0" i="0" dirty="0">
                <a:solidFill>
                  <a:srgbClr val="3D4750"/>
                </a:solidFill>
                <a:effectLst/>
                <a:latin typeface="Rubik"/>
              </a:rPr>
              <a:t>More than 720,000 college scholarships have been awarded to Arkansans. </a:t>
            </a:r>
          </a:p>
          <a:p>
            <a:endParaRPr lang="en-US" b="0" i="0" dirty="0">
              <a:solidFill>
                <a:srgbClr val="3D4750"/>
              </a:solidFill>
              <a:effectLst/>
              <a:latin typeface="Rubik"/>
            </a:endParaRPr>
          </a:p>
          <a:p>
            <a:pPr algn="l"/>
            <a:r>
              <a:rPr lang="en-US" b="0" i="0" dirty="0">
                <a:solidFill>
                  <a:srgbClr val="3D4750"/>
                </a:solidFill>
                <a:effectLst/>
                <a:latin typeface="Rubik"/>
              </a:rPr>
              <a:t>The </a:t>
            </a:r>
            <a:r>
              <a:rPr lang="en-US" b="1" i="0" dirty="0">
                <a:solidFill>
                  <a:srgbClr val="3D4750"/>
                </a:solidFill>
                <a:effectLst/>
                <a:latin typeface="Rubik"/>
              </a:rPr>
              <a:t>Arkansas Academic Challenge Scholarship</a:t>
            </a:r>
            <a:r>
              <a:rPr lang="en-US" b="0" i="0" dirty="0">
                <a:solidFill>
                  <a:srgbClr val="3D4750"/>
                </a:solidFill>
                <a:effectLst/>
                <a:latin typeface="Rubik"/>
              </a:rPr>
              <a:t> provides tuition assistance for Arkansans at two- and four-year public and private colleges.</a:t>
            </a:r>
          </a:p>
          <a:p>
            <a:pPr algn="l"/>
            <a:r>
              <a:rPr lang="en-US" b="0" i="0" dirty="0">
                <a:solidFill>
                  <a:srgbClr val="3D4750"/>
                </a:solidFill>
                <a:effectLst/>
                <a:latin typeface="Rubik"/>
              </a:rPr>
              <a:t>The </a:t>
            </a:r>
            <a:r>
              <a:rPr lang="en-US" b="1" i="0" dirty="0">
                <a:solidFill>
                  <a:srgbClr val="3D4750"/>
                </a:solidFill>
                <a:effectLst/>
                <a:latin typeface="Rubik"/>
              </a:rPr>
              <a:t>Arkansas Workforce Challenge Scholarship</a:t>
            </a:r>
            <a:r>
              <a:rPr lang="en-US" b="0" i="0" dirty="0">
                <a:solidFill>
                  <a:srgbClr val="3D4750"/>
                </a:solidFill>
                <a:effectLst/>
                <a:latin typeface="Rubik"/>
              </a:rPr>
              <a:t> is available for students applying for certificate programs in high-demand occupations.</a:t>
            </a:r>
          </a:p>
          <a:p>
            <a:pPr algn="l"/>
            <a:r>
              <a:rPr lang="en-US" b="0" i="0" dirty="0">
                <a:solidFill>
                  <a:srgbClr val="3D4750"/>
                </a:solidFill>
                <a:effectLst/>
                <a:latin typeface="Rubik"/>
              </a:rPr>
              <a:t>The </a:t>
            </a:r>
            <a:r>
              <a:rPr lang="en-US" b="1" i="0" dirty="0">
                <a:solidFill>
                  <a:srgbClr val="3D4750"/>
                </a:solidFill>
                <a:effectLst/>
                <a:latin typeface="Rubik"/>
              </a:rPr>
              <a:t>Arkansas Concurrent Challenge Scholarship</a:t>
            </a:r>
            <a:r>
              <a:rPr lang="en-US" b="0" i="0" dirty="0">
                <a:solidFill>
                  <a:srgbClr val="3D4750"/>
                </a:solidFill>
                <a:effectLst/>
                <a:latin typeface="Rubik"/>
              </a:rPr>
              <a:t> provides financial assistance to eligible students in the state who want to take college courses while still in high school.</a:t>
            </a:r>
          </a:p>
          <a:p>
            <a:pPr algn="l"/>
            <a:endParaRPr lang="en-US" b="0" i="0" dirty="0">
              <a:solidFill>
                <a:srgbClr val="3D4750"/>
              </a:solidFill>
              <a:effectLst/>
              <a:latin typeface="Rubik"/>
            </a:endParaRPr>
          </a:p>
          <a:p>
            <a:pPr algn="l"/>
            <a:r>
              <a:rPr lang="en-US" b="0" i="0" dirty="0">
                <a:solidFill>
                  <a:srgbClr val="3D4750"/>
                </a:solidFill>
                <a:effectLst/>
                <a:latin typeface="Rubik"/>
              </a:rPr>
              <a:t>During the recent legislative session, the legislature created the </a:t>
            </a:r>
            <a:r>
              <a:rPr lang="en-US" b="1" i="0" dirty="0">
                <a:solidFill>
                  <a:srgbClr val="3D4750"/>
                </a:solidFill>
                <a:effectLst/>
                <a:latin typeface="Rubik"/>
              </a:rPr>
              <a:t>Arkansas Challenge Plus Scholarship</a:t>
            </a:r>
            <a:r>
              <a:rPr lang="en-US" b="0" i="0" dirty="0">
                <a:solidFill>
                  <a:srgbClr val="3D4750"/>
                </a:solidFill>
                <a:effectLst/>
                <a:latin typeface="Rubik"/>
              </a:rPr>
              <a:t>, which provides additional funding for students with an Academic Challenge Scholarship based on their financial needs. Challenge Plus will start accepting students in the fall of 2024.</a:t>
            </a:r>
          </a:p>
          <a:p>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11</a:t>
            </a:fld>
            <a:endParaRPr lang="en-US" dirty="0"/>
          </a:p>
        </p:txBody>
      </p:sp>
    </p:spTree>
    <p:extLst>
      <p:ext uri="{BB962C8B-B14F-4D97-AF65-F5344CB8AC3E}">
        <p14:creationId xmlns:p14="http://schemas.microsoft.com/office/powerpoint/2010/main" val="265632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2 is a citizen-initiated amendment seeking to remove Pope County from the Arkansas Constitution as an authorized location for casino gaming.</a:t>
            </a:r>
          </a:p>
          <a:p>
            <a:endParaRPr lang="en-US" dirty="0"/>
          </a:p>
          <a:p>
            <a:r>
              <a:rPr lang="en-US" dirty="0"/>
              <a:t>Voters in 2018 approved Amendment 100, establishing four authorized casino locations in the state. Those locations included Pope County, Jefferson County, and the race tracks in Hot Springs and Oaklawn.</a:t>
            </a:r>
          </a:p>
          <a:p>
            <a:endParaRPr lang="en-US" dirty="0"/>
          </a:p>
          <a:p>
            <a:r>
              <a:rPr lang="en-US" dirty="0"/>
              <a:t>Issue 2 would only affect the Pope County location, where a casino has not been built yet. The state recently issued the Pope County license to Cherokee Nation Entertainment to operate Legends Casino and Resort. However, construction hasn’t started yet and there’s a federal lawsuit over the license.</a:t>
            </a:r>
          </a:p>
          <a:p>
            <a:endParaRPr lang="en-US" dirty="0"/>
          </a:p>
          <a:p>
            <a:r>
              <a:rPr lang="en-US" dirty="0"/>
              <a:t>In addition to eliminating the Pope County casino license, Issue 2 would also require countywide elections in the event there are ever any future casino licenses approved by voters statewide. The amendment would require local voter approval of any future locations. (Note: this would be triggered only if there’s a future constitutional amendment with new licenses approved in a statewide vote).</a:t>
            </a:r>
          </a:p>
          <a:p>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12</a:t>
            </a:fld>
            <a:endParaRPr lang="en-US" dirty="0"/>
          </a:p>
        </p:txBody>
      </p:sp>
    </p:spTree>
    <p:extLst>
      <p:ext uri="{BB962C8B-B14F-4D97-AF65-F5344CB8AC3E}">
        <p14:creationId xmlns:p14="http://schemas.microsoft.com/office/powerpoint/2010/main" val="121084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2 is a citizen-initiated amendment seeking to remove Pope County from the Arkansas Constitution as an authorized location for casino gaming.</a:t>
            </a:r>
          </a:p>
          <a:p>
            <a:endParaRPr lang="en-US" dirty="0"/>
          </a:p>
          <a:p>
            <a:r>
              <a:rPr lang="en-US" dirty="0"/>
              <a:t>Voters in 2018 approved Amendment 100, establishing four authorized casino locations in the state. Those locations included Pope County, Jefferson County, and the race tracks in Hot Springs and Oaklawn.</a:t>
            </a:r>
          </a:p>
          <a:p>
            <a:endParaRPr lang="en-US" dirty="0"/>
          </a:p>
          <a:p>
            <a:r>
              <a:rPr lang="en-US" dirty="0"/>
              <a:t>Issue 2 would only affect the Pope County location, where a casino has not been built yet. The state recently issued the Pope County license to Cherokee Nation Entertainment to operate Legends Casino and Resort. However, construction hasn’t started yet and there’s a federal lawsuit over the license.</a:t>
            </a:r>
          </a:p>
          <a:p>
            <a:endParaRPr lang="en-US" dirty="0"/>
          </a:p>
          <a:p>
            <a:r>
              <a:rPr lang="en-US" dirty="0"/>
              <a:t>In addition to eliminating the Pope County casino license, Issue 2 would also require countywide elections in the event there are ever any future casino licenses approved by voters statewide. The amendment would require local voter approval of any future locations. (Note: this would be triggered only if there’s a future constitutional amendment with new licenses approved in a statewide vote).</a:t>
            </a:r>
          </a:p>
          <a:p>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13</a:t>
            </a:fld>
            <a:endParaRPr lang="en-US" dirty="0"/>
          </a:p>
        </p:txBody>
      </p:sp>
    </p:spTree>
    <p:extLst>
      <p:ext uri="{BB962C8B-B14F-4D97-AF65-F5344CB8AC3E}">
        <p14:creationId xmlns:p14="http://schemas.microsoft.com/office/powerpoint/2010/main" val="428733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dates</a:t>
            </a:r>
            <a:endParaRPr lang="en-US" dirty="0"/>
          </a:p>
        </p:txBody>
      </p:sp>
      <p:sp>
        <p:nvSpPr>
          <p:cNvPr id="4" name="Slide Number Placeholder 3"/>
          <p:cNvSpPr>
            <a:spLocks noGrp="1"/>
          </p:cNvSpPr>
          <p:nvPr>
            <p:ph type="sldNum" sz="quarter" idx="5"/>
          </p:nvPr>
        </p:nvSpPr>
        <p:spPr/>
        <p:txBody>
          <a:bodyPr/>
          <a:lstStyle/>
          <a:p>
            <a:fld id="{8AC08BED-6D81-4D29-90D1-C5912494E659}" type="slidenum">
              <a:rPr lang="en-US" smtClean="0"/>
              <a:t>14</a:t>
            </a:fld>
            <a:endParaRPr lang="en-US" dirty="0"/>
          </a:p>
        </p:txBody>
      </p:sp>
    </p:spTree>
    <p:extLst>
      <p:ext uri="{BB962C8B-B14F-4D97-AF65-F5344CB8AC3E}">
        <p14:creationId xmlns:p14="http://schemas.microsoft.com/office/powerpoint/2010/main" val="386758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the QR code to fill out our evaluation about today’s event. Please share with us who we reached and whether you learned anything today.</a:t>
            </a:r>
          </a:p>
        </p:txBody>
      </p:sp>
      <p:sp>
        <p:nvSpPr>
          <p:cNvPr id="4" name="Slide Number Placeholder 3"/>
          <p:cNvSpPr>
            <a:spLocks noGrp="1"/>
          </p:cNvSpPr>
          <p:nvPr>
            <p:ph type="sldNum" sz="quarter" idx="5"/>
          </p:nvPr>
        </p:nvSpPr>
        <p:spPr/>
        <p:txBody>
          <a:bodyPr/>
          <a:lstStyle/>
          <a:p>
            <a:fld id="{8AC08BED-6D81-4D29-90D1-C5912494E659}" type="slidenum">
              <a:rPr lang="en-US" smtClean="0"/>
              <a:t>15</a:t>
            </a:fld>
            <a:endParaRPr lang="en-US" dirty="0"/>
          </a:p>
        </p:txBody>
      </p:sp>
    </p:spTree>
    <p:extLst>
      <p:ext uri="{BB962C8B-B14F-4D97-AF65-F5344CB8AC3E}">
        <p14:creationId xmlns:p14="http://schemas.microsoft.com/office/powerpoint/2010/main" val="240501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 the QR code to sign up for our newsletter.</a:t>
            </a:r>
          </a:p>
        </p:txBody>
      </p:sp>
      <p:sp>
        <p:nvSpPr>
          <p:cNvPr id="4" name="Slide Number Placeholder 3"/>
          <p:cNvSpPr>
            <a:spLocks noGrp="1"/>
          </p:cNvSpPr>
          <p:nvPr>
            <p:ph type="sldNum" sz="quarter" idx="5"/>
          </p:nvPr>
        </p:nvSpPr>
        <p:spPr/>
        <p:txBody>
          <a:bodyPr/>
          <a:lstStyle/>
          <a:p>
            <a:fld id="{8AC08BED-6D81-4D29-90D1-C5912494E659}" type="slidenum">
              <a:rPr lang="en-US" smtClean="0"/>
              <a:t>16</a:t>
            </a:fld>
            <a:endParaRPr lang="en-US" dirty="0"/>
          </a:p>
        </p:txBody>
      </p:sp>
    </p:spTree>
    <p:extLst>
      <p:ext uri="{BB962C8B-B14F-4D97-AF65-F5344CB8AC3E}">
        <p14:creationId xmlns:p14="http://schemas.microsoft.com/office/powerpoint/2010/main" val="242777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Arkansas’ Constitution dates back to 1874. Voters have approved 102 amendments since then, but have rejected efforts to pass entirely new or updated state constitutions. </a:t>
            </a:r>
          </a:p>
          <a:p>
            <a:endParaRPr lang="en-US" dirty="0"/>
          </a:p>
          <a:p>
            <a:r>
              <a:rPr lang="en-US" dirty="0"/>
              <a:t>The only way to change the state constitution is through a vote of the people. </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61840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Arkansas is one of 15 states where citizens have the ability to petition and put constitutional amendments, state laws, and veto referendums on the ballot for voters to decide.</a:t>
            </a:r>
          </a:p>
          <a:p>
            <a:endParaRPr lang="en-US" dirty="0"/>
          </a:p>
          <a:p>
            <a:r>
              <a:rPr lang="en-US" dirty="0"/>
              <a:t>We’re the only state in the southeast with this level of direct democracy. </a:t>
            </a:r>
          </a:p>
          <a:p>
            <a:endParaRPr lang="en-US" dirty="0"/>
          </a:p>
          <a:p>
            <a:r>
              <a:rPr lang="en-US" dirty="0"/>
              <a:t>Other states in the U.S. have the citizen initiative process, but ours and 14 other states have a more robust process.</a:t>
            </a:r>
          </a:p>
        </p:txBody>
      </p:sp>
      <p:sp>
        <p:nvSpPr>
          <p:cNvPr id="4" name="Slide Number Placeholder 3"/>
          <p:cNvSpPr>
            <a:spLocks noGrp="1"/>
          </p:cNvSpPr>
          <p:nvPr>
            <p:ph type="sldNum" sz="quarter" idx="5"/>
          </p:nvPr>
        </p:nvSpPr>
        <p:spPr/>
        <p:txBody>
          <a:bodyPr/>
          <a:lstStyle/>
          <a:p>
            <a:fld id="{8AC08BED-6D81-4D29-90D1-C5912494E659}" type="slidenum">
              <a:rPr lang="en-US" smtClean="0"/>
              <a:t>3</a:t>
            </a:fld>
            <a:endParaRPr lang="en-US" dirty="0"/>
          </a:p>
        </p:txBody>
      </p:sp>
    </p:spTree>
    <p:extLst>
      <p:ext uri="{BB962C8B-B14F-4D97-AF65-F5344CB8AC3E}">
        <p14:creationId xmlns:p14="http://schemas.microsoft.com/office/powerpoint/2010/main" val="30215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520700"/>
            <a:ext cx="4638675" cy="2609850"/>
          </a:xfrm>
        </p:spPr>
      </p:sp>
      <p:sp>
        <p:nvSpPr>
          <p:cNvPr id="3" name="Notes Placeholder 2"/>
          <p:cNvSpPr>
            <a:spLocks noGrp="1"/>
          </p:cNvSpPr>
          <p:nvPr>
            <p:ph type="body" idx="1"/>
          </p:nvPr>
        </p:nvSpPr>
        <p:spPr/>
        <p:txBody>
          <a:bodyPr/>
          <a:lstStyle/>
          <a:p>
            <a:r>
              <a:rPr lang="en-US" dirty="0"/>
              <a:t>In Arkansas, we may say ballot issue, ballot measure, citizen initiative. These terms refer to the same thing – a proposed policy put on the statewide ballot for voters to decide. </a:t>
            </a:r>
          </a:p>
          <a:p>
            <a:endParaRPr lang="en-US" dirty="0"/>
          </a:p>
          <a:p>
            <a:r>
              <a:rPr lang="en-US" dirty="0"/>
              <a:t>Constitutional amendments change our state constitution. They can add policy, change wording, or remove policy.</a:t>
            </a:r>
          </a:p>
          <a:p>
            <a:endParaRPr lang="en-US" dirty="0"/>
          </a:p>
          <a:p>
            <a:r>
              <a:rPr lang="en-US" dirty="0"/>
              <a:t>Arkansans can also propose state laws, which would be similar to if the legislature proposed and passed a law.</a:t>
            </a:r>
          </a:p>
          <a:p>
            <a:endParaRPr lang="en-US" dirty="0"/>
          </a:p>
          <a:p>
            <a:r>
              <a:rPr lang="en-US" dirty="0"/>
              <a:t>We also have the referendum process in Arkansas, which is when voters decide whether to keep or repeal a new law passed after a legislative session. This isn’t used much in Arkansas but it’s there.</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390407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refresher – the Arkansas legislature also has the ability to put constitutional amendments on the ballot for voters to decide.</a:t>
            </a:r>
          </a:p>
          <a:p>
            <a:endParaRPr lang="en-US" dirty="0"/>
          </a:p>
          <a:p>
            <a:r>
              <a:rPr lang="en-US" dirty="0"/>
              <a:t>Legislators proposed 33 proposals for the ballot when they met in 2023, but only referred 1 to voters on the 2024 ballot. This is the smallest number of legislative ballot measures in 40 years.</a:t>
            </a:r>
          </a:p>
          <a:p>
            <a:endParaRPr lang="en-US" dirty="0"/>
          </a:p>
          <a:p>
            <a:r>
              <a:rPr lang="en-US" dirty="0"/>
              <a:t>https://www.uaex.uada.edu/business-communities/ced-blog/posts/2023/january/state-lawmakers-start-filing-bills-to-change-arkansas-constitution-in-2024-election.aspx</a:t>
            </a:r>
          </a:p>
        </p:txBody>
      </p:sp>
      <p:sp>
        <p:nvSpPr>
          <p:cNvPr id="4" name="Slide Number Placeholder 3"/>
          <p:cNvSpPr>
            <a:spLocks noGrp="1"/>
          </p:cNvSpPr>
          <p:nvPr>
            <p:ph type="sldNum" sz="quarter" idx="5"/>
          </p:nvPr>
        </p:nvSpPr>
        <p:spPr/>
        <p:txBody>
          <a:bodyPr/>
          <a:lstStyle/>
          <a:p>
            <a:fld id="{8AC08BED-6D81-4D29-90D1-C5912494E659}" type="slidenum">
              <a:rPr lang="en-US" smtClean="0"/>
              <a:t>5</a:t>
            </a:fld>
            <a:endParaRPr lang="en-US" dirty="0"/>
          </a:p>
        </p:txBody>
      </p:sp>
    </p:spTree>
    <p:extLst>
      <p:ext uri="{BB962C8B-B14F-4D97-AF65-F5344CB8AC3E}">
        <p14:creationId xmlns:p14="http://schemas.microsoft.com/office/powerpoint/2010/main" val="113652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citizen initiative process in Arkansas is year-round, with ballot issue groups first submitting their ballot titles to the Attorney General’s Office for certification. The AG will reject a ballot title if he finds the wording misleading, incomplete, or full of partisan phrases. </a:t>
            </a:r>
          </a:p>
          <a:p>
            <a:endParaRPr lang="en-US" dirty="0"/>
          </a:p>
          <a:p>
            <a:r>
              <a:rPr lang="en-US" dirty="0"/>
              <a:t>There are a lot of rules for paid canvassers, who after a recent law change must now be Arkansas residents to collect voter signatures. </a:t>
            </a:r>
          </a:p>
          <a:p>
            <a:endParaRPr lang="en-US" dirty="0"/>
          </a:p>
          <a:p>
            <a:r>
              <a:rPr lang="en-US" dirty="0"/>
              <a:t>Citizen-led ballot issue groups must collect a certain number of signatures from voters. </a:t>
            </a:r>
          </a:p>
        </p:txBody>
      </p:sp>
      <p:sp>
        <p:nvSpPr>
          <p:cNvPr id="4" name="Slide Number Placeholder 3"/>
          <p:cNvSpPr>
            <a:spLocks noGrp="1"/>
          </p:cNvSpPr>
          <p:nvPr>
            <p:ph type="sldNum" sz="quarter" idx="5"/>
          </p:nvPr>
        </p:nvSpPr>
        <p:spPr/>
        <p:txBody>
          <a:bodyPr/>
          <a:lstStyle/>
          <a:p>
            <a:fld id="{8AC08BED-6D81-4D29-90D1-C5912494E659}" type="slidenum">
              <a:rPr lang="en-US" smtClean="0"/>
              <a:t>6</a:t>
            </a:fld>
            <a:endParaRPr lang="en-US" dirty="0"/>
          </a:p>
        </p:txBody>
      </p:sp>
    </p:spTree>
    <p:extLst>
      <p:ext uri="{BB962C8B-B14F-4D97-AF65-F5344CB8AC3E}">
        <p14:creationId xmlns:p14="http://schemas.microsoft.com/office/powerpoint/2010/main" val="295898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2024 ballot issues, ballot issue groups needed 90,704 voter signatures from at least 50 of the state’s 75 counties to qualify for the ballot. </a:t>
            </a:r>
          </a:p>
          <a:p>
            <a:endParaRPr lang="en-US" dirty="0"/>
          </a:p>
          <a:p>
            <a:r>
              <a:rPr lang="en-US" dirty="0"/>
              <a:t>In those 50 counties, they must collect signatures equaling 5% of the number of people who voted for governor in that county.</a:t>
            </a:r>
          </a:p>
        </p:txBody>
      </p:sp>
      <p:sp>
        <p:nvSpPr>
          <p:cNvPr id="4" name="Slide Number Placeholder 3"/>
          <p:cNvSpPr>
            <a:spLocks noGrp="1"/>
          </p:cNvSpPr>
          <p:nvPr>
            <p:ph type="sldNum" sz="quarter" idx="5"/>
          </p:nvPr>
        </p:nvSpPr>
        <p:spPr/>
        <p:txBody>
          <a:bodyPr/>
          <a:lstStyle/>
          <a:p>
            <a:fld id="{8AC08BED-6D81-4D29-90D1-C5912494E659}" type="slidenum">
              <a:rPr lang="en-US" smtClean="0"/>
              <a:t>7</a:t>
            </a:fld>
            <a:endParaRPr lang="en-US" dirty="0"/>
          </a:p>
        </p:txBody>
      </p:sp>
    </p:spTree>
    <p:extLst>
      <p:ext uri="{BB962C8B-B14F-4D97-AF65-F5344CB8AC3E}">
        <p14:creationId xmlns:p14="http://schemas.microsoft.com/office/powerpoint/2010/main" val="130881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legislative and citizen-initiated ballot measures at the bottom of the ballot. </a:t>
            </a:r>
          </a:p>
          <a:p>
            <a:endParaRPr lang="en-US" dirty="0"/>
          </a:p>
          <a:p>
            <a:r>
              <a:rPr lang="en-US" dirty="0"/>
              <a:t>This year, we have 2 statewide issues for voters to decide. The Arkansas Supreme Court ruled Oct. 21 that votes cast for or against Issue 3, the Medical Marijuana Amendment of 2024, would not be counted. The court found the popular name and ballot title misleading. </a:t>
            </a:r>
          </a:p>
        </p:txBody>
      </p:sp>
      <p:sp>
        <p:nvSpPr>
          <p:cNvPr id="4" name="Slide Number Placeholder 3"/>
          <p:cNvSpPr>
            <a:spLocks noGrp="1"/>
          </p:cNvSpPr>
          <p:nvPr>
            <p:ph type="sldNum" sz="quarter" idx="5"/>
          </p:nvPr>
        </p:nvSpPr>
        <p:spPr/>
        <p:txBody>
          <a:bodyPr/>
          <a:lstStyle/>
          <a:p>
            <a:fld id="{8AC08BED-6D81-4D29-90D1-C5912494E659}" type="slidenum">
              <a:rPr lang="en-US" smtClean="0"/>
              <a:t>8</a:t>
            </a:fld>
            <a:endParaRPr lang="en-US" dirty="0"/>
          </a:p>
        </p:txBody>
      </p:sp>
    </p:spTree>
    <p:extLst>
      <p:ext uri="{BB962C8B-B14F-4D97-AF65-F5344CB8AC3E}">
        <p14:creationId xmlns:p14="http://schemas.microsoft.com/office/powerpoint/2010/main" val="329480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know if you have any questions as we go along. </a:t>
            </a:r>
          </a:p>
          <a:p>
            <a:endParaRPr lang="en-US" dirty="0"/>
          </a:p>
          <a:p>
            <a:r>
              <a:rPr lang="en-US" dirty="0"/>
              <a:t>What’s interesting about this year’s election is all three ballot issues involve a topic that voters approved in the last 15 years.</a:t>
            </a:r>
          </a:p>
          <a:p>
            <a:endParaRPr lang="en-US" dirty="0"/>
          </a:p>
          <a:p>
            <a:r>
              <a:rPr lang="en-US" dirty="0"/>
              <a:t>The three issues on the ballot this year propose changes to those past amendments.</a:t>
            </a:r>
          </a:p>
        </p:txBody>
      </p:sp>
      <p:sp>
        <p:nvSpPr>
          <p:cNvPr id="4" name="Slide Number Placeholder 3"/>
          <p:cNvSpPr>
            <a:spLocks noGrp="1"/>
          </p:cNvSpPr>
          <p:nvPr>
            <p:ph type="sldNum" sz="quarter" idx="5"/>
          </p:nvPr>
        </p:nvSpPr>
        <p:spPr/>
        <p:txBody>
          <a:bodyPr/>
          <a:lstStyle/>
          <a:p>
            <a:fld id="{8AC08BED-6D81-4D29-90D1-C5912494E659}" type="slidenum">
              <a:rPr lang="en-US" smtClean="0"/>
              <a:t>9</a:t>
            </a:fld>
            <a:endParaRPr lang="en-US" dirty="0"/>
          </a:p>
        </p:txBody>
      </p:sp>
    </p:spTree>
    <p:extLst>
      <p:ext uri="{BB962C8B-B14F-4D97-AF65-F5344CB8AC3E}">
        <p14:creationId xmlns:p14="http://schemas.microsoft.com/office/powerpoint/2010/main" val="110973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BE9C-E2EF-35C5-A47E-722E41E6A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9E9B4-9D94-8B5F-6950-A46194395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1B214-137C-86D9-ED78-A6356C919E16}"/>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DEEAFF33-FE5B-7D16-3CC5-F639FB6ABD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735257-A76A-BE75-F493-2DCE8024931F}"/>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319829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9243-0E88-B7DD-E325-E3C7198216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A607D-717A-E4B5-5F7B-2A13F519FD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04B24-D5E6-DE96-1D4B-540DCA0EBE89}"/>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2C4FC18A-6B25-E0E3-0055-EC35B7B8D1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DC5F95-6129-0C2D-EC44-73D9AE979708}"/>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271452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305E4-BD85-2B7D-A674-C2D2175385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C6E6CC-BD42-8CEA-FFCA-5D5CAC7B4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709BF-AD47-E2C1-109B-E7DDF1CCF18E}"/>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158AEA47-3396-7CBD-3AFC-4A9109D6B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3C8EE2-2782-0A64-ADF1-CD5D31277D8D}"/>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121886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8084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78983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19544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435600" cy="5105400"/>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2000" y="1066800"/>
            <a:ext cx="6045200" cy="5105400"/>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5823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9564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2406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14958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2539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26D1-45E1-53A3-A3DE-C77CE182EE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03932-ED8E-5300-AFF2-A56B5A0C85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DADA3-D8DE-9915-3E8E-331BA21563A2}"/>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85AF5888-F898-1C4D-04EE-1096C0840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A43299-E5AE-3216-6140-1984EDB80173}"/>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1349642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15179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6508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7590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7D49-1A1F-DB27-BA49-F788CB2D4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3FC8D7-9409-46CB-978D-5FC166467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AE19F-6557-95C9-4591-D2E406479807}"/>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1A393109-A76A-9D7D-1C51-D3215501E2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76F71F-B1B1-A883-4A85-4D119FEBB183}"/>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115365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7F5F-823A-8673-9910-31FC5F264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6860D-549A-0B10-5BEB-8601B4D5B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3DDED9-C35C-CB71-9D97-75759CA3E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7A08A5-2181-0AB0-B6BC-A9480A3F8B40}"/>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6" name="Footer Placeholder 5">
            <a:extLst>
              <a:ext uri="{FF2B5EF4-FFF2-40B4-BE49-F238E27FC236}">
                <a16:creationId xmlns:a16="http://schemas.microsoft.com/office/drawing/2014/main" id="{E32FAA1B-0373-EBFB-4DD4-35E0074783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3E0B50-CC02-14A1-0AAB-ABE974D21248}"/>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44521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1F5B7-BBCF-DE56-77CD-C2836525B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882850-F938-98CB-AB4F-7C5FAE996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BFBC62-F035-1AC2-F091-2EBA74216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E2BF4-DD70-0DB1-8EC2-BCD7493DF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84EB7-9562-8FA6-E7B1-B475FD48C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99168-8A05-65FB-3A6E-CC1D786318AD}"/>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8" name="Footer Placeholder 7">
            <a:extLst>
              <a:ext uri="{FF2B5EF4-FFF2-40B4-BE49-F238E27FC236}">
                <a16:creationId xmlns:a16="http://schemas.microsoft.com/office/drawing/2014/main" id="{627B9656-BA76-6B35-F233-C6B01DDCCF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48F110-3847-1357-743A-F2776C33E936}"/>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27788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F541-5BE0-308B-2D0B-7FE96556F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16822-D0A2-10C8-4DF5-FF1DD3120672}"/>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4" name="Footer Placeholder 3">
            <a:extLst>
              <a:ext uri="{FF2B5EF4-FFF2-40B4-BE49-F238E27FC236}">
                <a16:creationId xmlns:a16="http://schemas.microsoft.com/office/drawing/2014/main" id="{0674E365-7EC2-88E3-B93B-D440D708D7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82E26A-F30E-28C8-B988-24EF9D1F2B08}"/>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103413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629E8-8189-A924-63B5-9A947D37B392}"/>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3" name="Footer Placeholder 2">
            <a:extLst>
              <a:ext uri="{FF2B5EF4-FFF2-40B4-BE49-F238E27FC236}">
                <a16:creationId xmlns:a16="http://schemas.microsoft.com/office/drawing/2014/main" id="{0ADEA40E-ED34-68D4-68B5-68A3AA90E7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36A0C9-EA2D-A2C3-1805-E109E5A7315B}"/>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197395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75B6-1D9E-84C0-AC7A-998C4955E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C9C12-9CF2-6622-47C2-0C15E7725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E60AA-773A-0EE2-849D-BFB45A135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0145A-57C5-43FC-0C79-3C9CABEC0D36}"/>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6" name="Footer Placeholder 5">
            <a:extLst>
              <a:ext uri="{FF2B5EF4-FFF2-40B4-BE49-F238E27FC236}">
                <a16:creationId xmlns:a16="http://schemas.microsoft.com/office/drawing/2014/main" id="{4F1357D1-1B8C-168D-D47A-AFBBB1E191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CD2F23-5AA4-1B8A-AE5D-360089A68DBA}"/>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219170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C533-1D12-B109-459A-038728EB1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7D4235-047D-0BFA-8FD1-8087EE0FF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396BFB2-BD12-168D-2C35-42AD98E26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B44E88-CB18-0C84-CD40-FB574B3FC2A4}"/>
              </a:ext>
            </a:extLst>
          </p:cNvPr>
          <p:cNvSpPr>
            <a:spLocks noGrp="1"/>
          </p:cNvSpPr>
          <p:nvPr>
            <p:ph type="dt" sz="half" idx="10"/>
          </p:nvPr>
        </p:nvSpPr>
        <p:spPr/>
        <p:txBody>
          <a:bodyPr/>
          <a:lstStyle/>
          <a:p>
            <a:fld id="{ADC1B3DF-F862-4211-ADB6-1F7841040539}" type="datetimeFigureOut">
              <a:rPr lang="en-US" smtClean="0"/>
              <a:t>10/23/2024</a:t>
            </a:fld>
            <a:endParaRPr lang="en-US" dirty="0"/>
          </a:p>
        </p:txBody>
      </p:sp>
      <p:sp>
        <p:nvSpPr>
          <p:cNvPr id="6" name="Footer Placeholder 5">
            <a:extLst>
              <a:ext uri="{FF2B5EF4-FFF2-40B4-BE49-F238E27FC236}">
                <a16:creationId xmlns:a16="http://schemas.microsoft.com/office/drawing/2014/main" id="{DCA44E32-C869-A0B5-2CAC-5283BB0E5D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91B851-2F25-B3E8-45AB-26E772BD46EA}"/>
              </a:ext>
            </a:extLst>
          </p:cNvPr>
          <p:cNvSpPr>
            <a:spLocks noGrp="1"/>
          </p:cNvSpPr>
          <p:nvPr>
            <p:ph type="sldNum" sz="quarter" idx="12"/>
          </p:nvPr>
        </p:nvSpPr>
        <p:spPr/>
        <p:txBody>
          <a:bodyPr/>
          <a:lstStyle/>
          <a:p>
            <a:fld id="{FDFB3F62-F97E-40A0-8F32-1F21BF114DF8}" type="slidenum">
              <a:rPr lang="en-US" smtClean="0"/>
              <a:t>‹#›</a:t>
            </a:fld>
            <a:endParaRPr lang="en-US" dirty="0"/>
          </a:p>
        </p:txBody>
      </p:sp>
    </p:spTree>
    <p:extLst>
      <p:ext uri="{BB962C8B-B14F-4D97-AF65-F5344CB8AC3E}">
        <p14:creationId xmlns:p14="http://schemas.microsoft.com/office/powerpoint/2010/main" val="241427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807A7-86E4-4593-D538-E59E52B2C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BE2DC4-5784-0FDA-6AB5-9C21AAE68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01940-81D9-FFA6-C5A9-FDAB7BE03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1B3DF-F862-4211-ADB6-1F7841040539}" type="datetimeFigureOut">
              <a:rPr lang="en-US" smtClean="0"/>
              <a:t>10/23/2024</a:t>
            </a:fld>
            <a:endParaRPr lang="en-US" dirty="0"/>
          </a:p>
        </p:txBody>
      </p:sp>
      <p:sp>
        <p:nvSpPr>
          <p:cNvPr id="5" name="Footer Placeholder 4">
            <a:extLst>
              <a:ext uri="{FF2B5EF4-FFF2-40B4-BE49-F238E27FC236}">
                <a16:creationId xmlns:a16="http://schemas.microsoft.com/office/drawing/2014/main" id="{E3A9E92C-C595-7EE6-F6A6-5EF54E36D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7F867-B9CD-55EF-82B0-83AA66FFF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B3F62-F97E-40A0-8F32-1F21BF114DF8}" type="slidenum">
              <a:rPr lang="en-US" smtClean="0"/>
              <a:t>‹#›</a:t>
            </a:fld>
            <a:endParaRPr lang="en-US" dirty="0"/>
          </a:p>
        </p:txBody>
      </p:sp>
      <p:pic>
        <p:nvPicPr>
          <p:cNvPr id="7" name="Picture 4">
            <a:extLst>
              <a:ext uri="{FF2B5EF4-FFF2-40B4-BE49-F238E27FC236}">
                <a16:creationId xmlns:a16="http://schemas.microsoft.com/office/drawing/2014/main" id="{8E58B9DB-FCC5-F771-27E3-E82F1139CB30}"/>
              </a:ext>
            </a:extLst>
          </p:cNvPr>
          <p:cNvPicPr>
            <a:picLocks noChangeAspect="1"/>
          </p:cNvPicPr>
          <p:nvPr userDrawn="1"/>
        </p:nvPicPr>
        <p:blipFill>
          <a:blip r:embed="rId13"/>
          <a:srcRect/>
          <a:stretch>
            <a:fillRect/>
          </a:stretch>
        </p:blipFill>
        <p:spPr>
          <a:xfrm>
            <a:off x="9683385" y="6244150"/>
            <a:ext cx="2137140" cy="224400"/>
          </a:xfrm>
          <a:prstGeom prst="rect">
            <a:avLst/>
          </a:prstGeom>
        </p:spPr>
      </p:pic>
    </p:spTree>
    <p:extLst>
      <p:ext uri="{BB962C8B-B14F-4D97-AF65-F5344CB8AC3E}">
        <p14:creationId xmlns:p14="http://schemas.microsoft.com/office/powerpoint/2010/main" val="1262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11582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11582400" cy="5003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6375400"/>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10/23/2024</a:t>
            </a:fld>
            <a:endParaRPr lang="en-US" dirty="0"/>
          </a:p>
        </p:txBody>
      </p:sp>
      <p:sp>
        <p:nvSpPr>
          <p:cNvPr id="5" name="Footer Placeholder 4"/>
          <p:cNvSpPr>
            <a:spLocks noGrp="1"/>
          </p:cNvSpPr>
          <p:nvPr>
            <p:ph type="ftr" sz="quarter" idx="3"/>
          </p:nvPr>
        </p:nvSpPr>
        <p:spPr>
          <a:xfrm>
            <a:off x="4826000" y="6375399"/>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4800" y="6375400"/>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65776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facebook.com/uappc" TargetMode="External"/><Relationship Id="rId7" Type="http://schemas.openxmlformats.org/officeDocument/2006/relationships/hyperlink" Target="https://twitter.com/UAEX_PP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s://www.instagram.com/uaex_cped/"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http://www.facebook.com/uappc"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2CEABB4-3E5C-DA18-C1E6-88ACF56F2672}"/>
              </a:ext>
            </a:extLst>
          </p:cNvPr>
          <p:cNvPicPr>
            <a:picLocks noChangeAspect="1"/>
          </p:cNvPicPr>
          <p:nvPr/>
        </p:nvPicPr>
        <p:blipFill rotWithShape="1">
          <a:blip r:embed="rId3"/>
          <a:srcRect r="2" b="152"/>
          <a:stretch/>
        </p:blipFill>
        <p:spPr>
          <a:xfrm>
            <a:off x="3406712" y="-5133058"/>
            <a:ext cx="9109138" cy="12127394"/>
          </a:xfrm>
          <a:prstGeom prst="rect">
            <a:avLst/>
          </a:prstGeom>
          <a:solidFill>
            <a:schemeClr val="bg1"/>
          </a:solidFill>
          <a:effectLst>
            <a:outerShdw blurRad="50800" dist="50800" dir="5400000" algn="ctr" rotWithShape="0">
              <a:srgbClr val="000000"/>
            </a:outerShdw>
          </a:effectLst>
        </p:spPr>
      </p:pic>
      <p:pic>
        <p:nvPicPr>
          <p:cNvPr id="8" name="Picture 4">
            <a:extLst>
              <a:ext uri="{FF2B5EF4-FFF2-40B4-BE49-F238E27FC236}">
                <a16:creationId xmlns:a16="http://schemas.microsoft.com/office/drawing/2014/main" id="{96CA40CE-A4C2-A561-00E1-D623F319C03E}"/>
              </a:ext>
            </a:extLst>
          </p:cNvPr>
          <p:cNvPicPr>
            <a:picLocks noChangeAspect="1"/>
          </p:cNvPicPr>
          <p:nvPr/>
        </p:nvPicPr>
        <p:blipFill rotWithShape="1">
          <a:blip r:embed="rId4">
            <a:extLst>
              <a:ext uri="{28A0092B-C50C-407E-A947-70E740481C1C}">
                <a14:useLocalDpi xmlns:a14="http://schemas.microsoft.com/office/drawing/2010/main" val="0"/>
              </a:ext>
            </a:extLst>
          </a:blip>
          <a:srcRect r="478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2" name="Title 1">
            <a:extLst>
              <a:ext uri="{FF2B5EF4-FFF2-40B4-BE49-F238E27FC236}">
                <a16:creationId xmlns:a16="http://schemas.microsoft.com/office/drawing/2014/main" id="{C79CCEBC-38BD-F59C-DB35-123571EDC786}"/>
              </a:ext>
            </a:extLst>
          </p:cNvPr>
          <p:cNvSpPr>
            <a:spLocks noGrp="1"/>
          </p:cNvSpPr>
          <p:nvPr>
            <p:ph type="ctrTitle"/>
          </p:nvPr>
        </p:nvSpPr>
        <p:spPr>
          <a:xfrm>
            <a:off x="3832953" y="-263161"/>
            <a:ext cx="8682897" cy="2387600"/>
          </a:xfrm>
          <a:solidFill>
            <a:schemeClr val="bg1">
              <a:alpha val="18000"/>
            </a:schemeClr>
          </a:solidFill>
        </p:spPr>
        <p:txBody>
          <a:bodyPr/>
          <a:lstStyle/>
          <a:p>
            <a:r>
              <a:rPr lang="en-US" b="1" dirty="0">
                <a:latin typeface="+mn-lt"/>
              </a:rPr>
              <a:t>Arkansas Ballot Issues</a:t>
            </a:r>
          </a:p>
        </p:txBody>
      </p:sp>
      <p:sp>
        <p:nvSpPr>
          <p:cNvPr id="3" name="Subtitle 2">
            <a:extLst>
              <a:ext uri="{FF2B5EF4-FFF2-40B4-BE49-F238E27FC236}">
                <a16:creationId xmlns:a16="http://schemas.microsoft.com/office/drawing/2014/main" id="{9EAF1B4C-FCB9-7FE6-7966-CD3AF898B1D4}"/>
              </a:ext>
            </a:extLst>
          </p:cNvPr>
          <p:cNvSpPr>
            <a:spLocks noGrp="1"/>
          </p:cNvSpPr>
          <p:nvPr>
            <p:ph type="subTitle" idx="1"/>
          </p:nvPr>
        </p:nvSpPr>
        <p:spPr>
          <a:xfrm>
            <a:off x="3754759" y="2459518"/>
            <a:ext cx="8492490" cy="1655762"/>
          </a:xfrm>
          <a:solidFill>
            <a:schemeClr val="bg1">
              <a:alpha val="12000"/>
            </a:schemeClr>
          </a:solidFill>
        </p:spPr>
        <p:txBody>
          <a:bodyPr/>
          <a:lstStyle/>
          <a:p>
            <a:r>
              <a:rPr lang="en-US" sz="3200" b="1" dirty="0"/>
              <a:t>Date</a:t>
            </a:r>
          </a:p>
          <a:p>
            <a:r>
              <a:rPr lang="en-US" sz="3200" b="1" dirty="0"/>
              <a:t>Your Name</a:t>
            </a:r>
          </a:p>
          <a:p>
            <a:endParaRPr lang="en-US" b="1" dirty="0"/>
          </a:p>
        </p:txBody>
      </p:sp>
      <p:pic>
        <p:nvPicPr>
          <p:cNvPr id="11" name="Picture 10" descr="A black and white sign with white text&#10;&#10;Description automatically generated">
            <a:extLst>
              <a:ext uri="{FF2B5EF4-FFF2-40B4-BE49-F238E27FC236}">
                <a16:creationId xmlns:a16="http://schemas.microsoft.com/office/drawing/2014/main" id="{19B630F9-ECF7-429A-80AF-3DB6401D5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8514" y="6089904"/>
            <a:ext cx="4090555" cy="768096"/>
          </a:xfrm>
          <a:prstGeom prst="rect">
            <a:avLst/>
          </a:prstGeom>
        </p:spPr>
      </p:pic>
      <p:pic>
        <p:nvPicPr>
          <p:cNvPr id="12" name="Picture 4">
            <a:extLst>
              <a:ext uri="{FF2B5EF4-FFF2-40B4-BE49-F238E27FC236}">
                <a16:creationId xmlns:a16="http://schemas.microsoft.com/office/drawing/2014/main" id="{12C4A01B-0C57-F777-4377-3F94BADCE438}"/>
              </a:ext>
            </a:extLst>
          </p:cNvPr>
          <p:cNvPicPr>
            <a:picLocks noChangeAspect="1"/>
          </p:cNvPicPr>
          <p:nvPr/>
        </p:nvPicPr>
        <p:blipFill>
          <a:blip r:embed="rId6"/>
          <a:srcRect/>
          <a:stretch>
            <a:fillRect/>
          </a:stretch>
        </p:blipFill>
        <p:spPr>
          <a:xfrm>
            <a:off x="9937087" y="6106122"/>
            <a:ext cx="2137140" cy="224400"/>
          </a:xfrm>
          <a:prstGeom prst="rect">
            <a:avLst/>
          </a:prstGeom>
        </p:spPr>
      </p:pic>
    </p:spTree>
    <p:extLst>
      <p:ext uri="{BB962C8B-B14F-4D97-AF65-F5344CB8AC3E}">
        <p14:creationId xmlns:p14="http://schemas.microsoft.com/office/powerpoint/2010/main" val="309224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ADA5-C264-0960-2911-C48FFC5E635E}"/>
              </a:ext>
            </a:extLst>
          </p:cNvPr>
          <p:cNvSpPr>
            <a:spLocks noGrp="1"/>
          </p:cNvSpPr>
          <p:nvPr>
            <p:ph type="title"/>
          </p:nvPr>
        </p:nvSpPr>
        <p:spPr>
          <a:xfrm>
            <a:off x="4857751" y="124777"/>
            <a:ext cx="6851646" cy="1386389"/>
          </a:xfrm>
        </p:spPr>
        <p:txBody>
          <a:bodyPr anchor="b">
            <a:normAutofit/>
          </a:bodyPr>
          <a:lstStyle/>
          <a:p>
            <a:r>
              <a:rPr lang="en-US" sz="4000" b="1" dirty="0">
                <a:latin typeface="Open Sans 2 Bold" panose="020B0604020202020204" charset="0"/>
                <a:ea typeface="Open Sans 2 Bold" panose="020B0604020202020204" charset="0"/>
                <a:cs typeface="Open Sans 2 Bold" panose="020B0604020202020204" charset="0"/>
              </a:rPr>
              <a:t>Issue 1 – Lottery Proceeds</a:t>
            </a:r>
          </a:p>
        </p:txBody>
      </p:sp>
      <p:pic>
        <p:nvPicPr>
          <p:cNvPr id="5" name="Picture 4" descr="A person smiling at the camera&#10;&#10;Description automatically generated">
            <a:extLst>
              <a:ext uri="{FF2B5EF4-FFF2-40B4-BE49-F238E27FC236}">
                <a16:creationId xmlns:a16="http://schemas.microsoft.com/office/drawing/2014/main" id="{60BFCD62-B16F-604E-1D1C-5837E205306A}"/>
              </a:ext>
            </a:extLst>
          </p:cNvPr>
          <p:cNvPicPr>
            <a:picLocks noChangeAspect="1"/>
          </p:cNvPicPr>
          <p:nvPr/>
        </p:nvPicPr>
        <p:blipFill rotWithShape="1">
          <a:blip r:embed="rId3">
            <a:extLst>
              <a:ext uri="{28A0092B-C50C-407E-A947-70E740481C1C}">
                <a14:useLocalDpi xmlns:a14="http://schemas.microsoft.com/office/drawing/2010/main" val="0"/>
              </a:ext>
            </a:extLst>
          </a:blip>
          <a:srcRect b="10021"/>
          <a:stretch/>
        </p:blipFill>
        <p:spPr>
          <a:xfrm>
            <a:off x="405134" y="1864677"/>
            <a:ext cx="3909058" cy="439667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BDD80234-CB61-89C9-93BD-5FBB71444B8D}"/>
              </a:ext>
            </a:extLst>
          </p:cNvPr>
          <p:cNvSpPr>
            <a:spLocks noGrp="1"/>
          </p:cNvSpPr>
          <p:nvPr>
            <p:ph idx="1"/>
          </p:nvPr>
        </p:nvSpPr>
        <p:spPr>
          <a:xfrm>
            <a:off x="4857751" y="1732547"/>
            <a:ext cx="6851646" cy="4221027"/>
          </a:xfrm>
        </p:spPr>
        <p:txBody>
          <a:bodyPr>
            <a:normAutofit/>
          </a:bodyPr>
          <a:lstStyle/>
          <a:p>
            <a:pPr marL="0" indent="0">
              <a:buNone/>
            </a:pPr>
            <a:r>
              <a:rPr lang="en-US" sz="2400" b="1" dirty="0"/>
              <a:t>Popular Name</a:t>
            </a:r>
          </a:p>
          <a:p>
            <a:pPr marL="0" indent="0">
              <a:buNone/>
            </a:pPr>
            <a:r>
              <a:rPr lang="en-US" sz="2200" dirty="0"/>
              <a:t>A constitutional amendment to provide that lottery proceeds may be used to fund or provide scholarships and grants to Arkansas citizens enrolled in vocational-technical schools and technical institutes</a:t>
            </a:r>
            <a:endParaRPr lang="en-US" sz="2200" b="1" dirty="0"/>
          </a:p>
          <a:p>
            <a:pPr marL="0" indent="0">
              <a:buNone/>
            </a:pPr>
            <a:endParaRPr lang="en-US" sz="1800" b="1" dirty="0"/>
          </a:p>
          <a:p>
            <a:pPr marL="0" indent="0">
              <a:buNone/>
            </a:pPr>
            <a:r>
              <a:rPr lang="en-US" sz="2400" b="1" dirty="0"/>
              <a:t>Ballot Title</a:t>
            </a:r>
          </a:p>
          <a:p>
            <a:pPr marL="0" indent="0">
              <a:buNone/>
            </a:pPr>
            <a:r>
              <a:rPr lang="en-US" sz="2200" dirty="0"/>
              <a:t>An amendment to the Arkansas Constitution to provide that lottery proceeds may be used to fund or provide scholarships and grants to Arkansas citizens enrolled in vocational-technical schools and technical institutes. </a:t>
            </a:r>
          </a:p>
          <a:p>
            <a:pPr marL="0" indent="0">
              <a:buNone/>
            </a:pPr>
            <a:endParaRPr lang="en-US" sz="1800" b="1" dirty="0"/>
          </a:p>
          <a:p>
            <a:endParaRPr lang="en-US" sz="1800" dirty="0"/>
          </a:p>
        </p:txBody>
      </p:sp>
      <p:sp>
        <p:nvSpPr>
          <p:cNvPr id="6" name="TextBox 5">
            <a:extLst>
              <a:ext uri="{FF2B5EF4-FFF2-40B4-BE49-F238E27FC236}">
                <a16:creationId xmlns:a16="http://schemas.microsoft.com/office/drawing/2014/main" id="{D017731D-FE8A-86DD-0B98-99261B44ECA7}"/>
              </a:ext>
            </a:extLst>
          </p:cNvPr>
          <p:cNvSpPr txBox="1"/>
          <p:nvPr/>
        </p:nvSpPr>
        <p:spPr>
          <a:xfrm>
            <a:off x="245114" y="1018726"/>
            <a:ext cx="4612637" cy="646331"/>
          </a:xfrm>
          <a:prstGeom prst="rect">
            <a:avLst/>
          </a:prstGeom>
          <a:noFill/>
        </p:spPr>
        <p:txBody>
          <a:bodyPr wrap="square" rtlCol="0">
            <a:spAutoFit/>
          </a:bodyPr>
          <a:lstStyle/>
          <a:p>
            <a:r>
              <a:rPr lang="en-US" b="1" dirty="0"/>
              <a:t>Sponsor: Rep. Robin Lundstrum, R - Elm Springs (Benton/Washington counties)</a:t>
            </a:r>
          </a:p>
        </p:txBody>
      </p:sp>
    </p:spTree>
    <p:extLst>
      <p:ext uri="{BB962C8B-B14F-4D97-AF65-F5344CB8AC3E}">
        <p14:creationId xmlns:p14="http://schemas.microsoft.com/office/powerpoint/2010/main" val="411076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F477-3FC7-752A-A968-3DFBAEBBE159}"/>
              </a:ext>
            </a:extLst>
          </p:cNvPr>
          <p:cNvSpPr>
            <a:spLocks noGrp="1"/>
          </p:cNvSpPr>
          <p:nvPr>
            <p:ph type="title"/>
          </p:nvPr>
        </p:nvSpPr>
        <p:spPr>
          <a:xfrm>
            <a:off x="674370" y="1148170"/>
            <a:ext cx="8135047" cy="1402470"/>
          </a:xfrm>
        </p:spPr>
        <p:txBody>
          <a:bodyPr anchor="t">
            <a:normAutofit/>
          </a:bodyPr>
          <a:lstStyle/>
          <a:p>
            <a:r>
              <a:rPr lang="en-US" sz="4000" b="1" dirty="0">
                <a:latin typeface="Open Sans 2 Bold" panose="020B0604020202020204" charset="0"/>
                <a:ea typeface="Open Sans 2 Bold" panose="020B0604020202020204" charset="0"/>
                <a:cs typeface="Open Sans 2 Bold" panose="020B0604020202020204" charset="0"/>
              </a:rPr>
              <a:t>Issue 1 – Lottery Proceeds</a:t>
            </a:r>
            <a:br>
              <a:rPr lang="en-US" sz="3200" b="1" dirty="0">
                <a:latin typeface="Open Sans 2 Bold" panose="020B0604020202020204" charset="0"/>
                <a:ea typeface="Open Sans 2 Bold" panose="020B0604020202020204" charset="0"/>
                <a:cs typeface="Open Sans 2 Bold" panose="020B0604020202020204" charset="0"/>
              </a:rPr>
            </a:br>
            <a:endParaRPr lang="en-US" sz="2800" b="1" dirty="0">
              <a:latin typeface="Open Sans 2 Bold" panose="020B0604020202020204" charset="0"/>
              <a:ea typeface="Open Sans 2 Bold" panose="020B0604020202020204" charset="0"/>
              <a:cs typeface="Open Sans 2 Bold" panose="020B0604020202020204" charset="0"/>
            </a:endParaRPr>
          </a:p>
        </p:txBody>
      </p:sp>
      <p:cxnSp>
        <p:nvCxnSpPr>
          <p:cNvPr id="32" name="Straight Connector 3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43295D-2D4F-DA54-59F2-CECC5BF3B36A}"/>
              </a:ext>
            </a:extLst>
          </p:cNvPr>
          <p:cNvSpPr>
            <a:spLocks noGrp="1"/>
          </p:cNvSpPr>
          <p:nvPr>
            <p:ph idx="1"/>
          </p:nvPr>
        </p:nvSpPr>
        <p:spPr>
          <a:xfrm>
            <a:off x="674370" y="2372306"/>
            <a:ext cx="10525610" cy="3614548"/>
          </a:xfrm>
        </p:spPr>
        <p:txBody>
          <a:bodyPr>
            <a:noAutofit/>
          </a:bodyPr>
          <a:lstStyle/>
          <a:p>
            <a:pPr marL="0" indent="0">
              <a:buNone/>
            </a:pPr>
            <a:r>
              <a:rPr lang="en-US" sz="3300" b="1" dirty="0"/>
              <a:t>Summary</a:t>
            </a:r>
          </a:p>
          <a:p>
            <a:r>
              <a:rPr lang="en-US" dirty="0"/>
              <a:t>Adds public or private vocational-technical school to Amendment 87.</a:t>
            </a:r>
          </a:p>
          <a:p>
            <a:endParaRPr lang="en-US" dirty="0"/>
          </a:p>
          <a:p>
            <a:r>
              <a:rPr lang="en-US" dirty="0"/>
              <a:t>Adds public or private technical institute to Amendment 87.</a:t>
            </a:r>
          </a:p>
          <a:p>
            <a:endParaRPr lang="en-US" dirty="0"/>
          </a:p>
        </p:txBody>
      </p:sp>
    </p:spTree>
    <p:extLst>
      <p:ext uri="{BB962C8B-B14F-4D97-AF65-F5344CB8AC3E}">
        <p14:creationId xmlns:p14="http://schemas.microsoft.com/office/powerpoint/2010/main" val="331880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ADA5-C264-0960-2911-C48FFC5E635E}"/>
              </a:ext>
            </a:extLst>
          </p:cNvPr>
          <p:cNvSpPr>
            <a:spLocks noGrp="1"/>
          </p:cNvSpPr>
          <p:nvPr>
            <p:ph type="title"/>
          </p:nvPr>
        </p:nvSpPr>
        <p:spPr>
          <a:xfrm>
            <a:off x="377190" y="404946"/>
            <a:ext cx="9544050" cy="1386389"/>
          </a:xfrm>
        </p:spPr>
        <p:txBody>
          <a:bodyPr anchor="b">
            <a:normAutofit/>
          </a:bodyPr>
          <a:lstStyle/>
          <a:p>
            <a:r>
              <a:rPr lang="en-US" sz="3600" b="1" dirty="0">
                <a:latin typeface="Open Sans 2 Bold" panose="020B0604020202020204" charset="0"/>
                <a:ea typeface="Open Sans 2 Bold" panose="020B0604020202020204" charset="0"/>
                <a:cs typeface="Open Sans 2 Bold" panose="020B0604020202020204" charset="0"/>
              </a:rPr>
              <a:t>Issue 2: Repeal Pope County Casino &amp; Require Local Vote</a:t>
            </a:r>
          </a:p>
        </p:txBody>
      </p:sp>
      <p:sp>
        <p:nvSpPr>
          <p:cNvPr id="6" name="TextBox 5">
            <a:extLst>
              <a:ext uri="{FF2B5EF4-FFF2-40B4-BE49-F238E27FC236}">
                <a16:creationId xmlns:a16="http://schemas.microsoft.com/office/drawing/2014/main" id="{D017731D-FE8A-86DD-0B98-99261B44ECA7}"/>
              </a:ext>
            </a:extLst>
          </p:cNvPr>
          <p:cNvSpPr txBox="1"/>
          <p:nvPr/>
        </p:nvSpPr>
        <p:spPr>
          <a:xfrm>
            <a:off x="377190" y="295533"/>
            <a:ext cx="5486400" cy="369332"/>
          </a:xfrm>
          <a:prstGeom prst="rect">
            <a:avLst/>
          </a:prstGeom>
          <a:noFill/>
        </p:spPr>
        <p:txBody>
          <a:bodyPr wrap="square" rtlCol="0">
            <a:spAutoFit/>
          </a:bodyPr>
          <a:lstStyle/>
          <a:p>
            <a:r>
              <a:rPr lang="en-US" b="1" dirty="0"/>
              <a:t>Sponsor: Local Voters in Charge</a:t>
            </a:r>
          </a:p>
        </p:txBody>
      </p:sp>
      <p:sp>
        <p:nvSpPr>
          <p:cNvPr id="10" name="Content Placeholder 9">
            <a:extLst>
              <a:ext uri="{FF2B5EF4-FFF2-40B4-BE49-F238E27FC236}">
                <a16:creationId xmlns:a16="http://schemas.microsoft.com/office/drawing/2014/main" id="{E72B8EC0-47A9-6EB5-B105-893C3C2EE1CA}"/>
              </a:ext>
            </a:extLst>
          </p:cNvPr>
          <p:cNvSpPr>
            <a:spLocks noGrp="1"/>
          </p:cNvSpPr>
          <p:nvPr>
            <p:ph idx="1"/>
          </p:nvPr>
        </p:nvSpPr>
        <p:spPr>
          <a:xfrm>
            <a:off x="377190" y="1791335"/>
            <a:ext cx="10515600" cy="4540885"/>
          </a:xfrm>
        </p:spPr>
        <p:txBody>
          <a:bodyPr>
            <a:normAutofit fontScale="92500" lnSpcReduction="10000"/>
          </a:bodyPr>
          <a:lstStyle/>
          <a:p>
            <a:pPr marL="0" indent="0">
              <a:lnSpc>
                <a:spcPct val="90000"/>
              </a:lnSpc>
              <a:spcBef>
                <a:spcPct val="0"/>
              </a:spcBef>
              <a:spcAft>
                <a:spcPts val="600"/>
              </a:spcAft>
              <a:buNone/>
            </a:pPr>
            <a:r>
              <a:rPr lang="en-US" b="1" kern="1200" dirty="0">
                <a:solidFill>
                  <a:schemeClr val="tx1"/>
                </a:solidFill>
                <a:ea typeface="+mj-ea"/>
                <a:cs typeface="+mj-cs"/>
              </a:rPr>
              <a:t>Popular Name</a:t>
            </a:r>
          </a:p>
          <a:p>
            <a:pPr marL="0" indent="0">
              <a:lnSpc>
                <a:spcPct val="90000"/>
              </a:lnSpc>
              <a:spcBef>
                <a:spcPct val="0"/>
              </a:spcBef>
              <a:spcAft>
                <a:spcPts val="600"/>
              </a:spcAft>
              <a:buNone/>
            </a:pPr>
            <a:r>
              <a:rPr lang="en-US" sz="2800" kern="1200" dirty="0">
                <a:solidFill>
                  <a:schemeClr val="tx1"/>
                </a:solidFill>
                <a:ea typeface="+mj-ea"/>
                <a:cs typeface="+mj-cs"/>
              </a:rPr>
              <a:t>An amendment requiring local voter approval in a countywide special election for certain new casino licenses and repealing authority to issue a casino license in Pope County, Arkansas</a:t>
            </a:r>
          </a:p>
          <a:p>
            <a:pPr marL="0" indent="0">
              <a:lnSpc>
                <a:spcPct val="90000"/>
              </a:lnSpc>
              <a:spcBef>
                <a:spcPct val="0"/>
              </a:spcBef>
              <a:spcAft>
                <a:spcPts val="600"/>
              </a:spcAft>
              <a:buNone/>
            </a:pPr>
            <a:endParaRPr lang="en-US" sz="3600" b="1" dirty="0"/>
          </a:p>
          <a:p>
            <a:pPr marL="0" indent="0">
              <a:lnSpc>
                <a:spcPct val="90000"/>
              </a:lnSpc>
              <a:spcBef>
                <a:spcPct val="0"/>
              </a:spcBef>
              <a:spcAft>
                <a:spcPts val="600"/>
              </a:spcAft>
              <a:buNone/>
            </a:pPr>
            <a:r>
              <a:rPr lang="en-US" sz="3600" b="1" dirty="0"/>
              <a:t>Summary</a:t>
            </a:r>
          </a:p>
          <a:p>
            <a:pPr>
              <a:lnSpc>
                <a:spcPct val="90000"/>
              </a:lnSpc>
              <a:spcAft>
                <a:spcPts val="600"/>
              </a:spcAft>
            </a:pPr>
            <a:r>
              <a:rPr lang="en-US" sz="2800" dirty="0"/>
              <a:t>Removes Pope County (Russellville area) from constitution as an authorized location for a casino license.</a:t>
            </a:r>
          </a:p>
          <a:p>
            <a:pPr>
              <a:lnSpc>
                <a:spcPct val="90000"/>
              </a:lnSpc>
              <a:spcAft>
                <a:spcPts val="600"/>
              </a:spcAft>
            </a:pPr>
            <a:r>
              <a:rPr lang="en-US" sz="2800" dirty="0"/>
              <a:t>Voids the license recently issued for Pope County.</a:t>
            </a:r>
          </a:p>
          <a:p>
            <a:pPr>
              <a:lnSpc>
                <a:spcPct val="90000"/>
              </a:lnSpc>
              <a:spcAft>
                <a:spcPts val="600"/>
              </a:spcAft>
            </a:pPr>
            <a:r>
              <a:rPr lang="en-US" sz="2800" dirty="0"/>
              <a:t>Require countywide election to approve any future casino license.</a:t>
            </a:r>
            <a:endParaRPr lang="en-US" sz="1800" dirty="0"/>
          </a:p>
          <a:p>
            <a:endParaRPr lang="en-US" dirty="0"/>
          </a:p>
        </p:txBody>
      </p:sp>
      <p:pic>
        <p:nvPicPr>
          <p:cNvPr id="11" name="Graphic 10" descr="Slot Machine with solid fill">
            <a:extLst>
              <a:ext uri="{FF2B5EF4-FFF2-40B4-BE49-F238E27FC236}">
                <a16:creationId xmlns:a16="http://schemas.microsoft.com/office/drawing/2014/main" id="{AE5934CC-1F3B-FEA0-673F-1400A597F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1240" y="-26035"/>
            <a:ext cx="2137164" cy="2137164"/>
          </a:xfrm>
          <a:prstGeom prst="rect">
            <a:avLst/>
          </a:prstGeom>
        </p:spPr>
      </p:pic>
    </p:spTree>
    <p:extLst>
      <p:ext uri="{BB962C8B-B14F-4D97-AF65-F5344CB8AC3E}">
        <p14:creationId xmlns:p14="http://schemas.microsoft.com/office/powerpoint/2010/main" val="6061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ADA5-C264-0960-2911-C48FFC5E635E}"/>
              </a:ext>
            </a:extLst>
          </p:cNvPr>
          <p:cNvSpPr>
            <a:spLocks noGrp="1"/>
          </p:cNvSpPr>
          <p:nvPr>
            <p:ph type="title"/>
          </p:nvPr>
        </p:nvSpPr>
        <p:spPr>
          <a:xfrm>
            <a:off x="377190" y="404946"/>
            <a:ext cx="9544050" cy="1386389"/>
          </a:xfrm>
        </p:spPr>
        <p:txBody>
          <a:bodyPr anchor="b">
            <a:normAutofit/>
          </a:bodyPr>
          <a:lstStyle/>
          <a:p>
            <a:r>
              <a:rPr lang="en-US" sz="3600" b="1" dirty="0">
                <a:latin typeface="Open Sans 2 Bold" panose="020B0604020202020204" charset="0"/>
                <a:ea typeface="Open Sans 2 Bold" panose="020B0604020202020204" charset="0"/>
                <a:cs typeface="Open Sans 2 Bold" panose="020B0604020202020204" charset="0"/>
              </a:rPr>
              <a:t>Issue 2: Repeal Pope County Casino &amp; Require Local Vote</a:t>
            </a:r>
          </a:p>
        </p:txBody>
      </p:sp>
      <p:sp>
        <p:nvSpPr>
          <p:cNvPr id="6" name="TextBox 5">
            <a:extLst>
              <a:ext uri="{FF2B5EF4-FFF2-40B4-BE49-F238E27FC236}">
                <a16:creationId xmlns:a16="http://schemas.microsoft.com/office/drawing/2014/main" id="{D017731D-FE8A-86DD-0B98-99261B44ECA7}"/>
              </a:ext>
            </a:extLst>
          </p:cNvPr>
          <p:cNvSpPr txBox="1"/>
          <p:nvPr/>
        </p:nvSpPr>
        <p:spPr>
          <a:xfrm>
            <a:off x="377190" y="295533"/>
            <a:ext cx="5486400" cy="369332"/>
          </a:xfrm>
          <a:prstGeom prst="rect">
            <a:avLst/>
          </a:prstGeom>
          <a:noFill/>
        </p:spPr>
        <p:txBody>
          <a:bodyPr wrap="square" rtlCol="0">
            <a:spAutoFit/>
          </a:bodyPr>
          <a:lstStyle/>
          <a:p>
            <a:r>
              <a:rPr lang="en-US" b="1" dirty="0"/>
              <a:t>Sponsor: Local Voters in Charge</a:t>
            </a:r>
          </a:p>
        </p:txBody>
      </p:sp>
      <p:sp>
        <p:nvSpPr>
          <p:cNvPr id="10" name="Content Placeholder 9">
            <a:extLst>
              <a:ext uri="{FF2B5EF4-FFF2-40B4-BE49-F238E27FC236}">
                <a16:creationId xmlns:a16="http://schemas.microsoft.com/office/drawing/2014/main" id="{E72B8EC0-47A9-6EB5-B105-893C3C2EE1CA}"/>
              </a:ext>
            </a:extLst>
          </p:cNvPr>
          <p:cNvSpPr>
            <a:spLocks noGrp="1"/>
          </p:cNvSpPr>
          <p:nvPr>
            <p:ph idx="1"/>
          </p:nvPr>
        </p:nvSpPr>
        <p:spPr>
          <a:xfrm>
            <a:off x="377190" y="1791335"/>
            <a:ext cx="11437620" cy="4540885"/>
          </a:xfrm>
        </p:spPr>
        <p:txBody>
          <a:bodyPr>
            <a:normAutofit/>
          </a:bodyPr>
          <a:lstStyle/>
          <a:p>
            <a:pPr marL="0" indent="0">
              <a:lnSpc>
                <a:spcPct val="90000"/>
              </a:lnSpc>
              <a:spcBef>
                <a:spcPct val="0"/>
              </a:spcBef>
              <a:spcAft>
                <a:spcPts val="600"/>
              </a:spcAft>
              <a:buNone/>
            </a:pPr>
            <a:endParaRPr lang="en-US" sz="3600" b="1" dirty="0"/>
          </a:p>
          <a:p>
            <a:pPr marL="0" indent="0">
              <a:lnSpc>
                <a:spcPct val="90000"/>
              </a:lnSpc>
              <a:spcBef>
                <a:spcPct val="0"/>
              </a:spcBef>
              <a:spcAft>
                <a:spcPts val="600"/>
              </a:spcAft>
              <a:buNone/>
            </a:pPr>
            <a:r>
              <a:rPr lang="en-US" sz="3600" b="1" dirty="0"/>
              <a:t>Answers to Frequently Asked Questions:</a:t>
            </a:r>
          </a:p>
          <a:p>
            <a:r>
              <a:rPr lang="en-US" dirty="0"/>
              <a:t>If passed, there will be only the 3 existing casinos in Arkansas</a:t>
            </a:r>
          </a:p>
          <a:p>
            <a:r>
              <a:rPr lang="en-US" dirty="0"/>
              <a:t>A future constitutional amendment would be required to pass allowing more casinos to allow local communities to vote. </a:t>
            </a:r>
          </a:p>
          <a:p>
            <a:r>
              <a:rPr lang="en-US" dirty="0"/>
              <a:t>The Pope County location was chosen in 2018 for its distance from other casino locations. </a:t>
            </a:r>
          </a:p>
          <a:p>
            <a:endParaRPr lang="en-US" dirty="0"/>
          </a:p>
        </p:txBody>
      </p:sp>
      <p:pic>
        <p:nvPicPr>
          <p:cNvPr id="11" name="Graphic 10" descr="Slot Machine with solid fill">
            <a:extLst>
              <a:ext uri="{FF2B5EF4-FFF2-40B4-BE49-F238E27FC236}">
                <a16:creationId xmlns:a16="http://schemas.microsoft.com/office/drawing/2014/main" id="{AE5934CC-1F3B-FEA0-673F-1400A597F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1240" y="-26035"/>
            <a:ext cx="2137164" cy="2137164"/>
          </a:xfrm>
          <a:prstGeom prst="rect">
            <a:avLst/>
          </a:prstGeom>
        </p:spPr>
      </p:pic>
    </p:spTree>
    <p:extLst>
      <p:ext uri="{BB962C8B-B14F-4D97-AF65-F5344CB8AC3E}">
        <p14:creationId xmlns:p14="http://schemas.microsoft.com/office/powerpoint/2010/main" val="394798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lluminated San Francisco City Hall">
            <a:extLst>
              <a:ext uri="{FF2B5EF4-FFF2-40B4-BE49-F238E27FC236}">
                <a16:creationId xmlns:a16="http://schemas.microsoft.com/office/drawing/2014/main" id="{6BAAE73C-6C7D-063D-9249-4D827422FAB9}"/>
              </a:ext>
            </a:extLst>
          </p:cNvPr>
          <p:cNvPicPr>
            <a:picLocks noChangeAspect="1"/>
          </p:cNvPicPr>
          <p:nvPr/>
        </p:nvPicPr>
        <p:blipFill rotWithShape="1">
          <a:blip r:embed="rId3"/>
          <a:srcRect l="14854" r="19763"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838C3039-8168-CEEC-C890-F9889BBF1B1F}"/>
              </a:ext>
            </a:extLst>
          </p:cNvPr>
          <p:cNvSpPr txBox="1"/>
          <p:nvPr/>
        </p:nvSpPr>
        <p:spPr>
          <a:xfrm>
            <a:off x="7310244" y="2439040"/>
            <a:ext cx="4314645" cy="3717317"/>
          </a:xfrm>
          <a:prstGeom prst="rect">
            <a:avLst/>
          </a:prstGeom>
        </p:spPr>
        <p:txBody>
          <a:bodyPr vert="horz" lIns="91440" tIns="45720" rIns="91440" bIns="45720" rtlCol="0" anchor="t">
            <a:normAutofit/>
          </a:bodyPr>
          <a:lstStyle/>
          <a:p>
            <a:pPr>
              <a:lnSpc>
                <a:spcPct val="90000"/>
              </a:lnSpc>
              <a:spcAft>
                <a:spcPts val="600"/>
              </a:spcAft>
            </a:pPr>
            <a:endParaRPr lang="en-US" sz="2400" dirty="0">
              <a:latin typeface="Open Sans 2 Bold" panose="020B0604020202020204" charset="0"/>
              <a:ea typeface="Open Sans 2 Bold" panose="020B0604020202020204" charset="0"/>
              <a:cs typeface="Open Sans 2 Bold" panose="020B0604020202020204" charset="0"/>
            </a:endParaRPr>
          </a:p>
          <a:p>
            <a:pPr>
              <a:lnSpc>
                <a:spcPct val="90000"/>
              </a:lnSpc>
              <a:spcAft>
                <a:spcPts val="600"/>
              </a:spcAft>
            </a:pPr>
            <a:r>
              <a:rPr lang="en-US" sz="2400" i="0" dirty="0">
                <a:effectLst/>
                <a:latin typeface="Open Sans 2 Bold" panose="020B0604020202020204" charset="0"/>
                <a:ea typeface="Open Sans 2 Bold" panose="020B0604020202020204" charset="0"/>
                <a:cs typeface="Open Sans 2 Bold" panose="020B0604020202020204" charset="0"/>
              </a:rPr>
              <a:t>Absentee voting </a:t>
            </a:r>
            <a:r>
              <a:rPr lang="en-US" sz="2400" dirty="0">
                <a:latin typeface="Open Sans 2 Bold" panose="020B0604020202020204" charset="0"/>
                <a:ea typeface="Open Sans 2 Bold" panose="020B0604020202020204" charset="0"/>
                <a:cs typeface="Open Sans 2 Bold" panose="020B0604020202020204" charset="0"/>
              </a:rPr>
              <a:t>underway </a:t>
            </a:r>
            <a:endParaRPr lang="en-US" sz="2400" i="0" dirty="0">
              <a:effectLst/>
              <a:latin typeface="Open Sans 2 Bold" panose="020B0604020202020204" charset="0"/>
              <a:ea typeface="Open Sans 2 Bold" panose="020B0604020202020204" charset="0"/>
              <a:cs typeface="Open Sans 2 Bold" panose="020B0604020202020204" charset="0"/>
            </a:endParaRPr>
          </a:p>
          <a:p>
            <a:pPr>
              <a:lnSpc>
                <a:spcPct val="90000"/>
              </a:lnSpc>
              <a:spcAft>
                <a:spcPts val="600"/>
              </a:spcAft>
            </a:pPr>
            <a:endParaRPr lang="en-US" sz="2400" b="0" i="0" dirty="0">
              <a:effectLst/>
              <a:latin typeface="Open Sans 2 Bold" panose="020B0604020202020204" charset="0"/>
              <a:ea typeface="Open Sans 2 Bold" panose="020B0604020202020204" charset="0"/>
              <a:cs typeface="Open Sans 2 Bold" panose="020B0604020202020204" charset="0"/>
            </a:endParaRPr>
          </a:p>
          <a:p>
            <a:pPr>
              <a:lnSpc>
                <a:spcPct val="90000"/>
              </a:lnSpc>
              <a:spcAft>
                <a:spcPts val="600"/>
              </a:spcAft>
            </a:pPr>
            <a:r>
              <a:rPr lang="en-US" sz="2400" b="1" dirty="0">
                <a:latin typeface="Open Sans 2 Bold" panose="020B0604020202020204" charset="0"/>
                <a:ea typeface="Open Sans 2 Bold" panose="020B0604020202020204" charset="0"/>
                <a:cs typeface="Open Sans 2 Bold" panose="020B0604020202020204" charset="0"/>
              </a:rPr>
              <a:t>Nov. 5 </a:t>
            </a:r>
            <a:r>
              <a:rPr lang="en-US" sz="2400" dirty="0">
                <a:latin typeface="Open Sans 2 Bold" panose="020B0604020202020204" charset="0"/>
                <a:ea typeface="Open Sans 2 Bold" panose="020B0604020202020204" charset="0"/>
                <a:cs typeface="Open Sans 2 Bold" panose="020B0604020202020204" charset="0"/>
              </a:rPr>
              <a:t>– Election Day</a:t>
            </a:r>
            <a:endParaRPr lang="en-US" sz="2400" b="0" i="0" dirty="0">
              <a:effectLst/>
              <a:latin typeface="Open Sans 2 Bold" panose="020B0604020202020204" charset="0"/>
              <a:ea typeface="Open Sans 2 Bold" panose="020B0604020202020204" charset="0"/>
              <a:cs typeface="Open Sans 2 Bold" panose="020B0604020202020204" charset="0"/>
            </a:endParaRPr>
          </a:p>
        </p:txBody>
      </p:sp>
      <p:sp>
        <p:nvSpPr>
          <p:cNvPr id="4" name="TextBox 3">
            <a:extLst>
              <a:ext uri="{FF2B5EF4-FFF2-40B4-BE49-F238E27FC236}">
                <a16:creationId xmlns:a16="http://schemas.microsoft.com/office/drawing/2014/main" id="{53DFEF17-F75D-ED84-6FFB-974311B3478A}"/>
              </a:ext>
            </a:extLst>
          </p:cNvPr>
          <p:cNvSpPr txBox="1"/>
          <p:nvPr/>
        </p:nvSpPr>
        <p:spPr>
          <a:xfrm>
            <a:off x="7255563" y="1260909"/>
            <a:ext cx="4286849" cy="769441"/>
          </a:xfrm>
          <a:prstGeom prst="rect">
            <a:avLst/>
          </a:prstGeom>
          <a:noFill/>
        </p:spPr>
        <p:txBody>
          <a:bodyPr wrap="square" rtlCol="0">
            <a:spAutoFit/>
          </a:bodyPr>
          <a:lstStyle/>
          <a:p>
            <a:r>
              <a:rPr lang="en-US" sz="4400" dirty="0">
                <a:latin typeface="Open Sans 2 Bold" panose="020B0604020202020204" charset="0"/>
                <a:ea typeface="Open Sans 2 Bold" panose="020B0604020202020204" charset="0"/>
                <a:cs typeface="Open Sans 2 Bold" panose="020B0604020202020204" charset="0"/>
              </a:rPr>
              <a:t>Important Dates</a:t>
            </a:r>
          </a:p>
        </p:txBody>
      </p:sp>
      <p:pic>
        <p:nvPicPr>
          <p:cNvPr id="6" name="Picture 2">
            <a:extLst>
              <a:ext uri="{FF2B5EF4-FFF2-40B4-BE49-F238E27FC236}">
                <a16:creationId xmlns:a16="http://schemas.microsoft.com/office/drawing/2014/main" id="{83875441-106F-2A8E-5670-C52DBE1BC725}"/>
              </a:ext>
            </a:extLst>
          </p:cNvPr>
          <p:cNvPicPr>
            <a:picLocks noChangeAspect="1"/>
          </p:cNvPicPr>
          <p:nvPr/>
        </p:nvPicPr>
        <p:blipFill>
          <a:blip r:embed="rId4"/>
          <a:srcRect/>
          <a:stretch>
            <a:fillRect/>
          </a:stretch>
        </p:blipFill>
        <p:spPr>
          <a:xfrm>
            <a:off x="9516175" y="6304663"/>
            <a:ext cx="2137677" cy="224456"/>
          </a:xfrm>
          <a:prstGeom prst="rect">
            <a:avLst/>
          </a:prstGeom>
        </p:spPr>
      </p:pic>
    </p:spTree>
    <p:extLst>
      <p:ext uri="{BB962C8B-B14F-4D97-AF65-F5344CB8AC3E}">
        <p14:creationId xmlns:p14="http://schemas.microsoft.com/office/powerpoint/2010/main" val="75626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CA66C3-3186-85FE-1B4D-E9DF14EF35D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Evaluation</a:t>
            </a:r>
          </a:p>
        </p:txBody>
      </p:sp>
      <p:pic>
        <p:nvPicPr>
          <p:cNvPr id="15" name="Content Placeholder 14" descr="A qr code on a white background&#10;&#10;Description automatically generated">
            <a:extLst>
              <a:ext uri="{FF2B5EF4-FFF2-40B4-BE49-F238E27FC236}">
                <a16:creationId xmlns:a16="http://schemas.microsoft.com/office/drawing/2014/main" id="{31E4DEFF-EA66-56EF-4661-B540C2B21A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408046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66C3-3186-85FE-1B4D-E9DF14EF35D4}"/>
              </a:ext>
            </a:extLst>
          </p:cNvPr>
          <p:cNvSpPr>
            <a:spLocks noGrp="1"/>
          </p:cNvSpPr>
          <p:nvPr>
            <p:ph type="title"/>
          </p:nvPr>
        </p:nvSpPr>
        <p:spPr>
          <a:xfrm>
            <a:off x="854995" y="360630"/>
            <a:ext cx="8682507" cy="1147049"/>
          </a:xfrm>
        </p:spPr>
        <p:txBody>
          <a:bodyPr anchor="b">
            <a:normAutofit/>
          </a:bodyPr>
          <a:lstStyle/>
          <a:p>
            <a:r>
              <a:rPr lang="en-US" b="1" dirty="0">
                <a:latin typeface="Open Sans 2 Bold" panose="020B0604020202020204" charset="0"/>
                <a:ea typeface="Open Sans 2 Bold" panose="020B0604020202020204" charset="0"/>
                <a:cs typeface="Open Sans 2 Bold" panose="020B0604020202020204" charset="0"/>
              </a:rPr>
              <a:t>Follow Us</a:t>
            </a:r>
          </a:p>
        </p:txBody>
      </p:sp>
      <p:sp>
        <p:nvSpPr>
          <p:cNvPr id="1065" name="Freeform: Shape 1064">
            <a:extLst>
              <a:ext uri="{FF2B5EF4-FFF2-40B4-BE49-F238E27FC236}">
                <a16:creationId xmlns:a16="http://schemas.microsoft.com/office/drawing/2014/main" id="{0C103424-B124-855F-0A9D-B46467FC7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40611">
            <a:off x="10156236" y="-34182"/>
            <a:ext cx="1501408" cy="779014"/>
          </a:xfrm>
          <a:custGeom>
            <a:avLst/>
            <a:gdLst>
              <a:gd name="connsiteX0" fmla="*/ 107273 w 1501408"/>
              <a:gd name="connsiteY0" fmla="*/ 322207 h 779014"/>
              <a:gd name="connsiteX1" fmla="*/ 728670 w 1501408"/>
              <a:gd name="connsiteY1" fmla="*/ 882 h 779014"/>
              <a:gd name="connsiteX2" fmla="*/ 786348 w 1501408"/>
              <a:gd name="connsiteY2" fmla="*/ 0 h 779014"/>
              <a:gd name="connsiteX3" fmla="*/ 873346 w 1501408"/>
              <a:gd name="connsiteY3" fmla="*/ 5795 h 779014"/>
              <a:gd name="connsiteX4" fmla="*/ 1192217 w 1501408"/>
              <a:gd name="connsiteY4" fmla="*/ 133431 h 779014"/>
              <a:gd name="connsiteX5" fmla="*/ 1420329 w 1501408"/>
              <a:gd name="connsiteY5" fmla="*/ 365180 h 779014"/>
              <a:gd name="connsiteX6" fmla="*/ 1501408 w 1501408"/>
              <a:gd name="connsiteY6" fmla="*/ 712896 h 779014"/>
              <a:gd name="connsiteX7" fmla="*/ 1345795 w 1501408"/>
              <a:gd name="connsiteY7" fmla="*/ 716539 h 779014"/>
              <a:gd name="connsiteX8" fmla="*/ 1137273 w 1501408"/>
              <a:gd name="connsiteY8" fmla="*/ 739477 h 779014"/>
              <a:gd name="connsiteX9" fmla="*/ 1077237 w 1501408"/>
              <a:gd name="connsiteY9" fmla="*/ 468367 h 779014"/>
              <a:gd name="connsiteX10" fmla="*/ 826021 w 1501408"/>
              <a:gd name="connsiteY10" fmla="*/ 318456 h 779014"/>
              <a:gd name="connsiteX11" fmla="*/ 590888 w 1501408"/>
              <a:gd name="connsiteY11" fmla="*/ 343393 h 779014"/>
              <a:gd name="connsiteX12" fmla="*/ 393101 w 1501408"/>
              <a:gd name="connsiteY12" fmla="*/ 487649 h 779014"/>
              <a:gd name="connsiteX13" fmla="*/ 345899 w 1501408"/>
              <a:gd name="connsiteY13" fmla="*/ 760363 h 779014"/>
              <a:gd name="connsiteX14" fmla="*/ 0 w 1501408"/>
              <a:gd name="connsiteY14" fmla="*/ 773639 h 779014"/>
              <a:gd name="connsiteX15" fmla="*/ 26322 w 1501408"/>
              <a:gd name="connsiteY15" fmla="*/ 506515 h 779014"/>
              <a:gd name="connsiteX16" fmla="*/ 53733 w 1501408"/>
              <a:gd name="connsiteY16" fmla="*/ 427461 h 7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1408" h="779014">
                <a:moveTo>
                  <a:pt x="107273" y="322207"/>
                </a:moveTo>
                <a:lnTo>
                  <a:pt x="728670" y="882"/>
                </a:lnTo>
                <a:lnTo>
                  <a:pt x="786348" y="0"/>
                </a:lnTo>
                <a:cubicBezTo>
                  <a:pt x="814638" y="730"/>
                  <a:pt x="843620" y="2637"/>
                  <a:pt x="873346" y="5795"/>
                </a:cubicBezTo>
                <a:cubicBezTo>
                  <a:pt x="1000786" y="7635"/>
                  <a:pt x="1101053" y="73534"/>
                  <a:pt x="1192217" y="133431"/>
                </a:cubicBezTo>
                <a:cubicBezTo>
                  <a:pt x="1283382" y="193329"/>
                  <a:pt x="1368797" y="268602"/>
                  <a:pt x="1420329" y="365180"/>
                </a:cubicBezTo>
                <a:cubicBezTo>
                  <a:pt x="1471861" y="461757"/>
                  <a:pt x="1484874" y="594514"/>
                  <a:pt x="1501408" y="712896"/>
                </a:cubicBezTo>
                <a:cubicBezTo>
                  <a:pt x="1439525" y="710490"/>
                  <a:pt x="1411938" y="722331"/>
                  <a:pt x="1345795" y="716539"/>
                </a:cubicBezTo>
                <a:cubicBezTo>
                  <a:pt x="1278662" y="721089"/>
                  <a:pt x="1168084" y="739613"/>
                  <a:pt x="1137273" y="739477"/>
                </a:cubicBezTo>
                <a:cubicBezTo>
                  <a:pt x="1126550" y="693293"/>
                  <a:pt x="1129112" y="538537"/>
                  <a:pt x="1077237" y="468367"/>
                </a:cubicBezTo>
                <a:cubicBezTo>
                  <a:pt x="1025362" y="398197"/>
                  <a:pt x="907079" y="339285"/>
                  <a:pt x="826021" y="318456"/>
                </a:cubicBezTo>
                <a:cubicBezTo>
                  <a:pt x="744963" y="297627"/>
                  <a:pt x="663042" y="315194"/>
                  <a:pt x="590888" y="343393"/>
                </a:cubicBezTo>
                <a:cubicBezTo>
                  <a:pt x="518735" y="371591"/>
                  <a:pt x="433932" y="418154"/>
                  <a:pt x="393101" y="487649"/>
                </a:cubicBezTo>
                <a:cubicBezTo>
                  <a:pt x="352269" y="557143"/>
                  <a:pt x="345165" y="668232"/>
                  <a:pt x="345899" y="760363"/>
                </a:cubicBezTo>
                <a:cubicBezTo>
                  <a:pt x="238773" y="767415"/>
                  <a:pt x="38829" y="788947"/>
                  <a:pt x="0" y="773639"/>
                </a:cubicBezTo>
                <a:cubicBezTo>
                  <a:pt x="3300" y="701257"/>
                  <a:pt x="8302" y="623018"/>
                  <a:pt x="26322" y="506515"/>
                </a:cubicBezTo>
                <a:cubicBezTo>
                  <a:pt x="30641" y="487287"/>
                  <a:pt x="40009" y="459558"/>
                  <a:pt x="53733" y="42746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6" name="Freeform: Shape 1065">
            <a:extLst>
              <a:ext uri="{FF2B5EF4-FFF2-40B4-BE49-F238E27FC236}">
                <a16:creationId xmlns:a16="http://schemas.microsoft.com/office/drawing/2014/main" id="{A9E04658-06C7-D350-9F35-43E078530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909430" flipH="1">
            <a:off x="10548010" y="894332"/>
            <a:ext cx="332568" cy="303590"/>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7" name="Freeform: Shape 1036">
            <a:extLst>
              <a:ext uri="{FF2B5EF4-FFF2-40B4-BE49-F238E27FC236}">
                <a16:creationId xmlns:a16="http://schemas.microsoft.com/office/drawing/2014/main" id="{F5D094E1-2E82-FCD2-5532-315D4BD27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06252">
            <a:off x="11132480" y="1109659"/>
            <a:ext cx="1240395" cy="461420"/>
          </a:xfrm>
          <a:custGeom>
            <a:avLst/>
            <a:gdLst>
              <a:gd name="connsiteX0" fmla="*/ 0 w 1240395"/>
              <a:gd name="connsiteY0" fmla="*/ 287617 h 461420"/>
              <a:gd name="connsiteX1" fmla="*/ 240449 w 1240395"/>
              <a:gd name="connsiteY1" fmla="*/ 0 h 461420"/>
              <a:gd name="connsiteX2" fmla="*/ 356772 w 1240395"/>
              <a:gd name="connsiteY2" fmla="*/ 31185 h 461420"/>
              <a:gd name="connsiteX3" fmla="*/ 1240395 w 1240395"/>
              <a:gd name="connsiteY3" fmla="*/ 277090 h 461420"/>
              <a:gd name="connsiteX4" fmla="*/ 1200352 w 1240395"/>
              <a:gd name="connsiteY4" fmla="*/ 461246 h 461420"/>
              <a:gd name="connsiteX5" fmla="*/ 258505 w 1240395"/>
              <a:gd name="connsiteY5" fmla="*/ 328726 h 461420"/>
              <a:gd name="connsiteX6" fmla="*/ 94788 w 1240395"/>
              <a:gd name="connsiteY6" fmla="*/ 301906 h 46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395" h="461420">
                <a:moveTo>
                  <a:pt x="0" y="287617"/>
                </a:moveTo>
                <a:lnTo>
                  <a:pt x="240449" y="0"/>
                </a:lnTo>
                <a:lnTo>
                  <a:pt x="356772" y="31185"/>
                </a:lnTo>
                <a:cubicBezTo>
                  <a:pt x="757162" y="138096"/>
                  <a:pt x="1210477" y="257478"/>
                  <a:pt x="1240395" y="277090"/>
                </a:cubicBezTo>
                <a:cubicBezTo>
                  <a:pt x="1236316" y="317203"/>
                  <a:pt x="1214537" y="467245"/>
                  <a:pt x="1200352" y="461246"/>
                </a:cubicBezTo>
                <a:cubicBezTo>
                  <a:pt x="1166894" y="463063"/>
                  <a:pt x="456938" y="396477"/>
                  <a:pt x="258505" y="328726"/>
                </a:cubicBezTo>
                <a:cubicBezTo>
                  <a:pt x="201773" y="318656"/>
                  <a:pt x="147011" y="309911"/>
                  <a:pt x="94788" y="301906"/>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9" name="Freeform: Shape 1038">
            <a:extLst>
              <a:ext uri="{FF2B5EF4-FFF2-40B4-BE49-F238E27FC236}">
                <a16:creationId xmlns:a16="http://schemas.microsoft.com/office/drawing/2014/main" id="{A4443481-CECA-17D2-FE7C-7310D79A1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40611">
            <a:off x="10156235" y="-34185"/>
            <a:ext cx="1501408" cy="779014"/>
          </a:xfrm>
          <a:custGeom>
            <a:avLst/>
            <a:gdLst>
              <a:gd name="connsiteX0" fmla="*/ 107273 w 1501408"/>
              <a:gd name="connsiteY0" fmla="*/ 322207 h 779014"/>
              <a:gd name="connsiteX1" fmla="*/ 728670 w 1501408"/>
              <a:gd name="connsiteY1" fmla="*/ 882 h 779014"/>
              <a:gd name="connsiteX2" fmla="*/ 786348 w 1501408"/>
              <a:gd name="connsiteY2" fmla="*/ 0 h 779014"/>
              <a:gd name="connsiteX3" fmla="*/ 873346 w 1501408"/>
              <a:gd name="connsiteY3" fmla="*/ 5795 h 779014"/>
              <a:gd name="connsiteX4" fmla="*/ 1192217 w 1501408"/>
              <a:gd name="connsiteY4" fmla="*/ 133431 h 779014"/>
              <a:gd name="connsiteX5" fmla="*/ 1420329 w 1501408"/>
              <a:gd name="connsiteY5" fmla="*/ 365180 h 779014"/>
              <a:gd name="connsiteX6" fmla="*/ 1501408 w 1501408"/>
              <a:gd name="connsiteY6" fmla="*/ 712896 h 779014"/>
              <a:gd name="connsiteX7" fmla="*/ 1345795 w 1501408"/>
              <a:gd name="connsiteY7" fmla="*/ 716539 h 779014"/>
              <a:gd name="connsiteX8" fmla="*/ 1137273 w 1501408"/>
              <a:gd name="connsiteY8" fmla="*/ 739477 h 779014"/>
              <a:gd name="connsiteX9" fmla="*/ 1077237 w 1501408"/>
              <a:gd name="connsiteY9" fmla="*/ 468367 h 779014"/>
              <a:gd name="connsiteX10" fmla="*/ 826021 w 1501408"/>
              <a:gd name="connsiteY10" fmla="*/ 318456 h 779014"/>
              <a:gd name="connsiteX11" fmla="*/ 590888 w 1501408"/>
              <a:gd name="connsiteY11" fmla="*/ 343393 h 779014"/>
              <a:gd name="connsiteX12" fmla="*/ 393101 w 1501408"/>
              <a:gd name="connsiteY12" fmla="*/ 487649 h 779014"/>
              <a:gd name="connsiteX13" fmla="*/ 345899 w 1501408"/>
              <a:gd name="connsiteY13" fmla="*/ 760363 h 779014"/>
              <a:gd name="connsiteX14" fmla="*/ 0 w 1501408"/>
              <a:gd name="connsiteY14" fmla="*/ 773639 h 779014"/>
              <a:gd name="connsiteX15" fmla="*/ 26322 w 1501408"/>
              <a:gd name="connsiteY15" fmla="*/ 506515 h 779014"/>
              <a:gd name="connsiteX16" fmla="*/ 53733 w 1501408"/>
              <a:gd name="connsiteY16" fmla="*/ 427461 h 7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1408" h="779014">
                <a:moveTo>
                  <a:pt x="107273" y="322207"/>
                </a:moveTo>
                <a:lnTo>
                  <a:pt x="728670" y="882"/>
                </a:lnTo>
                <a:lnTo>
                  <a:pt x="786348" y="0"/>
                </a:lnTo>
                <a:cubicBezTo>
                  <a:pt x="814638" y="730"/>
                  <a:pt x="843620" y="2637"/>
                  <a:pt x="873346" y="5795"/>
                </a:cubicBezTo>
                <a:cubicBezTo>
                  <a:pt x="1000786" y="7635"/>
                  <a:pt x="1101053" y="73534"/>
                  <a:pt x="1192217" y="133431"/>
                </a:cubicBezTo>
                <a:cubicBezTo>
                  <a:pt x="1283382" y="193329"/>
                  <a:pt x="1368797" y="268602"/>
                  <a:pt x="1420329" y="365180"/>
                </a:cubicBezTo>
                <a:cubicBezTo>
                  <a:pt x="1471861" y="461757"/>
                  <a:pt x="1484874" y="594514"/>
                  <a:pt x="1501408" y="712896"/>
                </a:cubicBezTo>
                <a:cubicBezTo>
                  <a:pt x="1439525" y="710490"/>
                  <a:pt x="1411938" y="722331"/>
                  <a:pt x="1345795" y="716539"/>
                </a:cubicBezTo>
                <a:cubicBezTo>
                  <a:pt x="1278662" y="721089"/>
                  <a:pt x="1168084" y="739613"/>
                  <a:pt x="1137273" y="739477"/>
                </a:cubicBezTo>
                <a:cubicBezTo>
                  <a:pt x="1126550" y="693293"/>
                  <a:pt x="1129112" y="538537"/>
                  <a:pt x="1077237" y="468367"/>
                </a:cubicBezTo>
                <a:cubicBezTo>
                  <a:pt x="1025362" y="398197"/>
                  <a:pt x="907079" y="339285"/>
                  <a:pt x="826021" y="318456"/>
                </a:cubicBezTo>
                <a:cubicBezTo>
                  <a:pt x="744963" y="297627"/>
                  <a:pt x="663042" y="315194"/>
                  <a:pt x="590888" y="343393"/>
                </a:cubicBezTo>
                <a:cubicBezTo>
                  <a:pt x="518735" y="371591"/>
                  <a:pt x="433932" y="418154"/>
                  <a:pt x="393101" y="487649"/>
                </a:cubicBezTo>
                <a:cubicBezTo>
                  <a:pt x="352269" y="557143"/>
                  <a:pt x="345165" y="668232"/>
                  <a:pt x="345899" y="760363"/>
                </a:cubicBezTo>
                <a:cubicBezTo>
                  <a:pt x="238773" y="767415"/>
                  <a:pt x="38829" y="788947"/>
                  <a:pt x="0" y="773639"/>
                </a:cubicBezTo>
                <a:cubicBezTo>
                  <a:pt x="3300" y="701257"/>
                  <a:pt x="8302" y="623018"/>
                  <a:pt x="26322" y="506515"/>
                </a:cubicBezTo>
                <a:cubicBezTo>
                  <a:pt x="30641" y="487287"/>
                  <a:pt x="40009" y="459558"/>
                  <a:pt x="53733" y="427461"/>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Freeform: Shape 1040">
            <a:extLst>
              <a:ext uri="{FF2B5EF4-FFF2-40B4-BE49-F238E27FC236}">
                <a16:creationId xmlns:a16="http://schemas.microsoft.com/office/drawing/2014/main" id="{C1BB755E-0549-871A-A305-209593DAA6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406252">
            <a:off x="11132479" y="1109659"/>
            <a:ext cx="1240395" cy="461420"/>
          </a:xfrm>
          <a:custGeom>
            <a:avLst/>
            <a:gdLst>
              <a:gd name="connsiteX0" fmla="*/ 0 w 1240395"/>
              <a:gd name="connsiteY0" fmla="*/ 287617 h 461420"/>
              <a:gd name="connsiteX1" fmla="*/ 240449 w 1240395"/>
              <a:gd name="connsiteY1" fmla="*/ 0 h 461420"/>
              <a:gd name="connsiteX2" fmla="*/ 356772 w 1240395"/>
              <a:gd name="connsiteY2" fmla="*/ 31185 h 461420"/>
              <a:gd name="connsiteX3" fmla="*/ 1240395 w 1240395"/>
              <a:gd name="connsiteY3" fmla="*/ 277090 h 461420"/>
              <a:gd name="connsiteX4" fmla="*/ 1200352 w 1240395"/>
              <a:gd name="connsiteY4" fmla="*/ 461246 h 461420"/>
              <a:gd name="connsiteX5" fmla="*/ 258505 w 1240395"/>
              <a:gd name="connsiteY5" fmla="*/ 328726 h 461420"/>
              <a:gd name="connsiteX6" fmla="*/ 94788 w 1240395"/>
              <a:gd name="connsiteY6" fmla="*/ 301906 h 46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395" h="461420">
                <a:moveTo>
                  <a:pt x="0" y="287617"/>
                </a:moveTo>
                <a:lnTo>
                  <a:pt x="240449" y="0"/>
                </a:lnTo>
                <a:lnTo>
                  <a:pt x="356772" y="31185"/>
                </a:lnTo>
                <a:cubicBezTo>
                  <a:pt x="757162" y="138096"/>
                  <a:pt x="1210477" y="257478"/>
                  <a:pt x="1240395" y="277090"/>
                </a:cubicBezTo>
                <a:cubicBezTo>
                  <a:pt x="1236316" y="317203"/>
                  <a:pt x="1214537" y="467245"/>
                  <a:pt x="1200352" y="461246"/>
                </a:cubicBezTo>
                <a:cubicBezTo>
                  <a:pt x="1166894" y="463063"/>
                  <a:pt x="456938" y="396477"/>
                  <a:pt x="258505" y="328726"/>
                </a:cubicBezTo>
                <a:cubicBezTo>
                  <a:pt x="201773" y="318656"/>
                  <a:pt x="147011" y="309911"/>
                  <a:pt x="94788" y="301906"/>
                </a:cubicBezTo>
                <a:close/>
              </a:path>
            </a:pathLst>
          </a:custGeom>
          <a:solidFill>
            <a:schemeClr val="accent4">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Facebook logo">
            <a:hlinkClick r:id="rId3"/>
            <a:extLst>
              <a:ext uri="{FF2B5EF4-FFF2-40B4-BE49-F238E27FC236}">
                <a16:creationId xmlns:a16="http://schemas.microsoft.com/office/drawing/2014/main" id="{8DF90D44-B70D-FF90-C86F-258DCC9774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0454" y="1719618"/>
            <a:ext cx="1216318" cy="1216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logo">
            <a:hlinkClick r:id="rId5"/>
            <a:extLst>
              <a:ext uri="{FF2B5EF4-FFF2-40B4-BE49-F238E27FC236}">
                <a16:creationId xmlns:a16="http://schemas.microsoft.com/office/drawing/2014/main" id="{7D47BC9D-E106-AB3A-3634-0432CD8599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26416" y="1797869"/>
            <a:ext cx="1216318" cy="12163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witter logo">
            <a:hlinkClick r:id="rId7"/>
            <a:extLst>
              <a:ext uri="{FF2B5EF4-FFF2-40B4-BE49-F238E27FC236}">
                <a16:creationId xmlns:a16="http://schemas.microsoft.com/office/drawing/2014/main" id="{B1D5689C-BDFF-17C6-CC83-29542C59C0D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744456" y="1984809"/>
            <a:ext cx="1024240" cy="8424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0470FB-BA4C-E6EE-46DB-7AB20EBC9CC8}"/>
              </a:ext>
            </a:extLst>
          </p:cNvPr>
          <p:cNvSpPr>
            <a:spLocks noGrp="1"/>
          </p:cNvSpPr>
          <p:nvPr>
            <p:ph idx="1"/>
          </p:nvPr>
        </p:nvSpPr>
        <p:spPr>
          <a:xfrm>
            <a:off x="854995" y="3279378"/>
            <a:ext cx="5778921" cy="4564994"/>
          </a:xfrm>
        </p:spPr>
        <p:txBody>
          <a:bodyPr>
            <a:normAutofit/>
          </a:bodyPr>
          <a:lstStyle/>
          <a:p>
            <a:pPr marL="0" indent="0">
              <a:buNone/>
            </a:pPr>
            <a:r>
              <a:rPr lang="en-US" sz="3200" b="1" dirty="0">
                <a:solidFill>
                  <a:schemeClr val="tx2"/>
                </a:solidFill>
                <a:latin typeface="Open Sans 2 Bold" panose="020B0604020202020204" charset="0"/>
                <a:ea typeface="Open Sans 2 Bold" panose="020B0604020202020204" charset="0"/>
                <a:cs typeface="Open Sans 2 Bold" panose="020B0604020202020204" charset="0"/>
              </a:rPr>
              <a:t>Uaex.uada.edu/ballot</a:t>
            </a:r>
            <a:endParaRPr lang="en-US" sz="2400" dirty="0">
              <a:solidFill>
                <a:schemeClr val="tx2"/>
              </a:solidFill>
              <a:hlinkClick r:id="rId9"/>
            </a:endParaRPr>
          </a:p>
          <a:p>
            <a:pPr marL="0" indent="0">
              <a:buNone/>
            </a:pPr>
            <a:endParaRPr lang="en-US" sz="3200" dirty="0">
              <a:solidFill>
                <a:schemeClr val="tx2"/>
              </a:solidFill>
              <a:latin typeface="Open Sans 2 Bold" panose="020B0604020202020204" charset="0"/>
              <a:ea typeface="Open Sans 2 Bold" panose="020B0604020202020204" charset="0"/>
              <a:cs typeface="Open Sans 2 Bold" panose="020B0604020202020204" charset="0"/>
            </a:endParaRPr>
          </a:p>
          <a:p>
            <a:pPr marL="0" indent="0">
              <a:buNone/>
            </a:pPr>
            <a:r>
              <a:rPr lang="en-US" sz="3200" dirty="0">
                <a:solidFill>
                  <a:schemeClr val="tx2"/>
                </a:solidFill>
                <a:latin typeface="Open Sans 2 Bold" panose="020B0604020202020204" charset="0"/>
                <a:ea typeface="Open Sans 2 Bold" panose="020B0604020202020204" charset="0"/>
                <a:cs typeface="Open Sans 2 Bold" panose="020B0604020202020204" charset="0"/>
              </a:rPr>
              <a:t>facebook.com/uappc</a:t>
            </a:r>
          </a:p>
          <a:p>
            <a:pPr marL="0" indent="0">
              <a:buNone/>
            </a:pPr>
            <a:r>
              <a:rPr lang="en-US" sz="3200" dirty="0">
                <a:solidFill>
                  <a:schemeClr val="tx2"/>
                </a:solidFill>
                <a:latin typeface="Open Sans 2 Bold" panose="020B0604020202020204" charset="0"/>
                <a:ea typeface="Open Sans 2 Bold" panose="020B0604020202020204" charset="0"/>
                <a:cs typeface="Open Sans 2 Bold" panose="020B0604020202020204" charset="0"/>
              </a:rPr>
              <a:t>twitter.com/uaex_ppc </a:t>
            </a:r>
          </a:p>
          <a:p>
            <a:pPr marL="0" indent="0">
              <a:buNone/>
            </a:pPr>
            <a:r>
              <a:rPr lang="en-US" sz="3200" dirty="0">
                <a:solidFill>
                  <a:schemeClr val="tx2"/>
                </a:solidFill>
                <a:latin typeface="Open Sans 2 Bold" panose="020B0604020202020204" charset="0"/>
                <a:ea typeface="Open Sans 2 Bold" panose="020B0604020202020204" charset="0"/>
                <a:cs typeface="Open Sans 2 Bold" panose="020B0604020202020204" charset="0"/>
              </a:rPr>
              <a:t>instagram.com/uaex_cped/ </a:t>
            </a:r>
          </a:p>
          <a:p>
            <a:pPr marL="0" indent="0">
              <a:buNone/>
            </a:pPr>
            <a:endParaRPr lang="en-US" sz="2400" dirty="0">
              <a:solidFill>
                <a:schemeClr val="tx2"/>
              </a:solidFill>
            </a:endParaRPr>
          </a:p>
        </p:txBody>
      </p:sp>
      <p:pic>
        <p:nvPicPr>
          <p:cNvPr id="5" name="Picture 4" descr="A qr code on a black background&#10;&#10;Description automatically generated">
            <a:extLst>
              <a:ext uri="{FF2B5EF4-FFF2-40B4-BE49-F238E27FC236}">
                <a16:creationId xmlns:a16="http://schemas.microsoft.com/office/drawing/2014/main" id="{5F3805D3-7B5C-DDB0-F984-577542FEBF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9614" y="1719618"/>
            <a:ext cx="3950664" cy="3950664"/>
          </a:xfrm>
          <a:prstGeom prst="rect">
            <a:avLst/>
          </a:prstGeom>
        </p:spPr>
      </p:pic>
      <p:sp>
        <p:nvSpPr>
          <p:cNvPr id="7" name="Title 1">
            <a:extLst>
              <a:ext uri="{FF2B5EF4-FFF2-40B4-BE49-F238E27FC236}">
                <a16:creationId xmlns:a16="http://schemas.microsoft.com/office/drawing/2014/main" id="{1B4293D8-66BA-72B1-74F7-8EE3BF5BA9F5}"/>
              </a:ext>
            </a:extLst>
          </p:cNvPr>
          <p:cNvSpPr txBox="1">
            <a:spLocks/>
          </p:cNvSpPr>
          <p:nvPr/>
        </p:nvSpPr>
        <p:spPr>
          <a:xfrm>
            <a:off x="7872547" y="380465"/>
            <a:ext cx="8682507" cy="11470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Open Sans 2 Bold" panose="020B0604020202020204" charset="0"/>
                <a:ea typeface="Open Sans 2 Bold" panose="020B0604020202020204" charset="0"/>
                <a:cs typeface="Open Sans 2 Bold" panose="020B0604020202020204" charset="0"/>
              </a:rPr>
              <a:t>Newsletter</a:t>
            </a:r>
          </a:p>
        </p:txBody>
      </p:sp>
      <p:pic>
        <p:nvPicPr>
          <p:cNvPr id="11" name="Picture 10" descr="A blue and black logo&#10;&#10;Description automatically generated">
            <a:extLst>
              <a:ext uri="{FF2B5EF4-FFF2-40B4-BE49-F238E27FC236}">
                <a16:creationId xmlns:a16="http://schemas.microsoft.com/office/drawing/2014/main" id="{7F07C920-D46A-A535-1333-7EAF48229A3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22392" y="1959810"/>
            <a:ext cx="914400" cy="914400"/>
          </a:xfrm>
          <a:prstGeom prst="rect">
            <a:avLst/>
          </a:prstGeom>
        </p:spPr>
      </p:pic>
    </p:spTree>
    <p:extLst>
      <p:ext uri="{BB962C8B-B14F-4D97-AF65-F5344CB8AC3E}">
        <p14:creationId xmlns:p14="http://schemas.microsoft.com/office/powerpoint/2010/main" val="147982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6"/>
          <p:cNvSpPr txBox="1"/>
          <p:nvPr/>
        </p:nvSpPr>
        <p:spPr>
          <a:xfrm>
            <a:off x="4458986" y="188546"/>
            <a:ext cx="6781800" cy="1338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The Arkansas Constitution</a:t>
            </a:r>
          </a:p>
        </p:txBody>
      </p:sp>
      <p:pic>
        <p:nvPicPr>
          <p:cNvPr id="4" name="Picture 4"/>
          <p:cNvPicPr>
            <a:picLocks noChangeAspect="1"/>
          </p:cNvPicPr>
          <p:nvPr/>
        </p:nvPicPr>
        <p:blipFill rotWithShape="1">
          <a:blip r:embed="rId3">
            <a:extLst>
              <a:ext uri="{28A0092B-C50C-407E-A947-70E740481C1C}">
                <a14:useLocalDpi xmlns:a14="http://schemas.microsoft.com/office/drawing/2010/main" val="0"/>
              </a:ext>
            </a:extLst>
          </a:blip>
          <a:srcRect r="478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pic>
        <p:nvPicPr>
          <p:cNvPr id="2" name="Picture 4">
            <a:extLst>
              <a:ext uri="{FF2B5EF4-FFF2-40B4-BE49-F238E27FC236}">
                <a16:creationId xmlns:a16="http://schemas.microsoft.com/office/drawing/2014/main" id="{1769B549-DE73-C0C5-7C0A-7EDE48B084F8}"/>
              </a:ext>
            </a:extLst>
          </p:cNvPr>
          <p:cNvPicPr>
            <a:picLocks noChangeAspect="1"/>
          </p:cNvPicPr>
          <p:nvPr/>
        </p:nvPicPr>
        <p:blipFill>
          <a:blip r:embed="rId4"/>
          <a:srcRect/>
          <a:stretch>
            <a:fillRect/>
          </a:stretch>
        </p:blipFill>
        <p:spPr>
          <a:xfrm>
            <a:off x="9683385" y="6244150"/>
            <a:ext cx="2137140" cy="224400"/>
          </a:xfrm>
          <a:prstGeom prst="rect">
            <a:avLst/>
          </a:prstGeom>
        </p:spPr>
      </p:pic>
      <p:graphicFrame>
        <p:nvGraphicFramePr>
          <p:cNvPr id="29" name="TextBox 5">
            <a:extLst>
              <a:ext uri="{FF2B5EF4-FFF2-40B4-BE49-F238E27FC236}">
                <a16:creationId xmlns:a16="http://schemas.microsoft.com/office/drawing/2014/main" id="{B140CA25-BCCB-009B-CD2C-3951DD3D830C}"/>
              </a:ext>
            </a:extLst>
          </p:cNvPr>
          <p:cNvGraphicFramePr/>
          <p:nvPr>
            <p:extLst>
              <p:ext uri="{D42A27DB-BD31-4B8C-83A1-F6EECF244321}">
                <p14:modId xmlns:p14="http://schemas.microsoft.com/office/powerpoint/2010/main" val="442908022"/>
              </p:ext>
            </p:extLst>
          </p:nvPr>
        </p:nvGraphicFramePr>
        <p:xfrm>
          <a:off x="4572000" y="1767156"/>
          <a:ext cx="6883685" cy="41815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6039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1551" y="433493"/>
            <a:ext cx="12048898" cy="1051570"/>
          </a:xfrm>
          <a:prstGeom prst="rect">
            <a:avLst/>
          </a:prstGeom>
        </p:spPr>
        <p:txBody>
          <a:bodyPr lIns="0" tIns="0" rIns="0" bIns="0" rtlCol="0" anchor="t">
            <a:spAutoFit/>
          </a:bodyPr>
          <a:lstStyle/>
          <a:p>
            <a:pPr algn="ctr">
              <a:lnSpc>
                <a:spcPts val="4107"/>
              </a:lnSpc>
            </a:pPr>
            <a:r>
              <a:rPr lang="en-US" sz="4400" b="1" dirty="0">
                <a:solidFill>
                  <a:srgbClr val="1B1A1A"/>
                </a:solidFill>
                <a:latin typeface="Open Sans 2 Bold" panose="020B0604020202020204" charset="0"/>
                <a:ea typeface="Open Sans 2 Bold" panose="020B0604020202020204" charset="0"/>
                <a:cs typeface="Open Sans 2 Bold" panose="020B0604020202020204" charset="0"/>
              </a:rPr>
              <a:t>States and Robust Direct Democracy</a:t>
            </a:r>
          </a:p>
          <a:p>
            <a:pPr algn="ctr" defTabSz="609630">
              <a:lnSpc>
                <a:spcPts val="4107"/>
              </a:lnSpc>
              <a:defRPr/>
            </a:pPr>
            <a:endParaRPr lang="en-US" sz="3734" dirty="0">
              <a:solidFill>
                <a:srgbClr val="1B1A1A"/>
              </a:solidFill>
              <a:latin typeface="Muli Black Bold"/>
            </a:endParaRPr>
          </a:p>
        </p:txBody>
      </p:sp>
      <p:sp>
        <p:nvSpPr>
          <p:cNvPr id="4" name="TextBox 4"/>
          <p:cNvSpPr txBox="1"/>
          <p:nvPr/>
        </p:nvSpPr>
        <p:spPr>
          <a:xfrm>
            <a:off x="8900096" y="1529655"/>
            <a:ext cx="3037905" cy="2861809"/>
          </a:xfrm>
          <a:prstGeom prst="rect">
            <a:avLst/>
          </a:prstGeom>
        </p:spPr>
        <p:txBody>
          <a:bodyPr lIns="0" tIns="0" rIns="0" bIns="0" rtlCol="0" anchor="t">
            <a:spAutoFit/>
          </a:bodyPr>
          <a:lstStyle/>
          <a:p>
            <a:pPr algn="ctr" defTabSz="609630">
              <a:lnSpc>
                <a:spcPts val="3604"/>
              </a:lnSpc>
              <a:defRPr/>
            </a:pPr>
            <a:r>
              <a:rPr lang="en-US" sz="2400" b="1" dirty="0">
                <a:solidFill>
                  <a:srgbClr val="000000"/>
                </a:solidFill>
                <a:latin typeface="Open Sans 2 Bold" panose="020B0604020202020204" charset="0"/>
                <a:ea typeface="Open Sans 2 Bold" panose="020B0604020202020204" charset="0"/>
                <a:cs typeface="Open Sans 2 Bold" panose="020B0604020202020204" charset="0"/>
              </a:rPr>
              <a:t>1 of 15 states where citizens can propose all of these:</a:t>
            </a:r>
          </a:p>
          <a:p>
            <a:pPr algn="ctr" defTabSz="609630">
              <a:lnSpc>
                <a:spcPts val="2243"/>
              </a:lnSpc>
              <a:defRPr/>
            </a:pPr>
            <a:endParaRPr lang="en-US" sz="2400" b="1" dirty="0">
              <a:solidFill>
                <a:srgbClr val="000000"/>
              </a:solidFill>
              <a:latin typeface="Open Sans 2 Bold" panose="020B0604020202020204" charset="0"/>
              <a:ea typeface="Open Sans 2 Bold" panose="020B0604020202020204" charset="0"/>
              <a:cs typeface="Open Sans 2 Bold" panose="020B0604020202020204" charset="0"/>
            </a:endParaRPr>
          </a:p>
          <a:p>
            <a:pPr marL="489397" lvl="1" indent="-244699" algn="ctr" defTabSz="609630">
              <a:lnSpc>
                <a:spcPts val="3173"/>
              </a:lnSpc>
              <a:buFont typeface="Arial"/>
              <a:buChar char="•"/>
              <a:defRPr/>
            </a:pPr>
            <a:r>
              <a:rPr lang="en-US" sz="2400" b="1" spc="580" dirty="0">
                <a:solidFill>
                  <a:srgbClr val="000000"/>
                </a:solidFill>
                <a:latin typeface="Open Sans 2 Bold" panose="020B0604020202020204" charset="0"/>
                <a:ea typeface="Open Sans 2 Bold" panose="020B0604020202020204" charset="0"/>
                <a:cs typeface="Open Sans 2 Bold" panose="020B0604020202020204" charset="0"/>
              </a:rPr>
              <a:t>amendment</a:t>
            </a:r>
          </a:p>
          <a:p>
            <a:pPr marL="489397" lvl="1" indent="-244699" algn="ctr" defTabSz="609630">
              <a:lnSpc>
                <a:spcPts val="3173"/>
              </a:lnSpc>
              <a:buFont typeface="Arial"/>
              <a:buChar char="•"/>
              <a:defRPr/>
            </a:pPr>
            <a:r>
              <a:rPr lang="en-US" sz="2400" b="1" spc="580" dirty="0">
                <a:solidFill>
                  <a:srgbClr val="000000"/>
                </a:solidFill>
                <a:latin typeface="Open Sans 2 Bold" panose="020B0604020202020204" charset="0"/>
                <a:ea typeface="Open Sans 2 Bold" panose="020B0604020202020204" charset="0"/>
                <a:cs typeface="Open Sans 2 Bold" panose="020B0604020202020204" charset="0"/>
              </a:rPr>
              <a:t>state law</a:t>
            </a:r>
          </a:p>
          <a:p>
            <a:pPr marL="489398" lvl="1" indent="-244699" algn="ctr" defTabSz="609630">
              <a:lnSpc>
                <a:spcPts val="3173"/>
              </a:lnSpc>
              <a:buFont typeface="Arial"/>
              <a:buChar char="•"/>
              <a:defRPr/>
            </a:pPr>
            <a:r>
              <a:rPr lang="en-US" sz="2400" b="1" spc="580" dirty="0">
                <a:solidFill>
                  <a:srgbClr val="000000"/>
                </a:solidFill>
                <a:latin typeface="Open Sans 2 Bold" panose="020B0604020202020204" charset="0"/>
                <a:ea typeface="Open Sans 2 Bold" panose="020B0604020202020204" charset="0"/>
                <a:cs typeface="Open Sans 2 Bold" panose="020B0604020202020204" charset="0"/>
              </a:rPr>
              <a:t>referendum</a:t>
            </a:r>
          </a:p>
        </p:txBody>
      </p:sp>
      <p:pic>
        <p:nvPicPr>
          <p:cNvPr id="5" name="Picture 5"/>
          <p:cNvPicPr>
            <a:picLocks noChangeAspect="1"/>
          </p:cNvPicPr>
          <p:nvPr/>
        </p:nvPicPr>
        <p:blipFill>
          <a:blip r:embed="rId3"/>
          <a:srcRect r="3258"/>
          <a:stretch>
            <a:fillRect/>
          </a:stretch>
        </p:blipFill>
        <p:spPr>
          <a:xfrm>
            <a:off x="264483" y="969857"/>
            <a:ext cx="8659915" cy="6374316"/>
          </a:xfrm>
          <a:prstGeom prst="rect">
            <a:avLst/>
          </a:prstGeom>
        </p:spPr>
      </p:pic>
      <p:pic>
        <p:nvPicPr>
          <p:cNvPr id="8" name="Picture 2">
            <a:extLst>
              <a:ext uri="{FF2B5EF4-FFF2-40B4-BE49-F238E27FC236}">
                <a16:creationId xmlns:a16="http://schemas.microsoft.com/office/drawing/2014/main" id="{E1435348-5E9C-0943-3807-8178E8804C1E}"/>
              </a:ext>
            </a:extLst>
          </p:cNvPr>
          <p:cNvPicPr>
            <a:picLocks noChangeAspect="1"/>
          </p:cNvPicPr>
          <p:nvPr/>
        </p:nvPicPr>
        <p:blipFill>
          <a:blip r:embed="rId4"/>
          <a:srcRect/>
          <a:stretch>
            <a:fillRect/>
          </a:stretch>
        </p:blipFill>
        <p:spPr>
          <a:xfrm>
            <a:off x="9005103" y="6453151"/>
            <a:ext cx="2932898" cy="3079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6"/>
          <p:cNvSpPr txBox="1"/>
          <p:nvPr/>
        </p:nvSpPr>
        <p:spPr>
          <a:xfrm>
            <a:off x="5520267" y="1104169"/>
            <a:ext cx="5444382" cy="14024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latin typeface="+mj-lt"/>
                <a:ea typeface="+mj-ea"/>
                <a:cs typeface="+mj-cs"/>
              </a:rPr>
              <a:t>What Are Ballot Issues?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l="24963" r="24963"/>
          <a:stretch/>
        </p:blipFill>
        <p:spPr>
          <a:xfrm>
            <a:off x="-1" y="10"/>
            <a:ext cx="5151179" cy="6857990"/>
          </a:xfrm>
          <a:prstGeom prst="rect">
            <a:avLst/>
          </a:prstGeom>
        </p:spPr>
      </p:pic>
      <p:cxnSp>
        <p:nvCxnSpPr>
          <p:cNvPr id="8"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5"/>
          <p:cNvSpPr txBox="1"/>
          <p:nvPr/>
        </p:nvSpPr>
        <p:spPr>
          <a:xfrm>
            <a:off x="5520267" y="1606525"/>
            <a:ext cx="6671733" cy="455424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2600" dirty="0"/>
          </a:p>
          <a:p>
            <a:pPr marL="302275" lvl="1" indent="-228600">
              <a:lnSpc>
                <a:spcPct val="90000"/>
              </a:lnSpc>
              <a:spcAft>
                <a:spcPts val="600"/>
              </a:spcAft>
              <a:buFont typeface="Arial" panose="020B0604020202020204" pitchFamily="34" charset="0"/>
              <a:buChar char="•"/>
            </a:pPr>
            <a:r>
              <a:rPr lang="en-US" sz="2600" b="1" dirty="0"/>
              <a:t>Constitutional amendments</a:t>
            </a:r>
          </a:p>
          <a:p>
            <a:pPr marL="909365" lvl="2" indent="-228600">
              <a:lnSpc>
                <a:spcPct val="90000"/>
              </a:lnSpc>
              <a:spcAft>
                <a:spcPts val="600"/>
              </a:spcAft>
              <a:buFont typeface="Arial" panose="020B0604020202020204" pitchFamily="34" charset="0"/>
              <a:buChar char="•"/>
            </a:pPr>
            <a:r>
              <a:rPr lang="en-US" sz="2600" dirty="0"/>
              <a:t>Policy decisions</a:t>
            </a:r>
          </a:p>
          <a:p>
            <a:pPr marL="909365" lvl="2" indent="-228600">
              <a:lnSpc>
                <a:spcPct val="90000"/>
              </a:lnSpc>
              <a:spcAft>
                <a:spcPts val="600"/>
              </a:spcAft>
              <a:buFont typeface="Arial" panose="020B0604020202020204" pitchFamily="34" charset="0"/>
              <a:buChar char="•"/>
            </a:pPr>
            <a:r>
              <a:rPr lang="en-US" sz="2600" dirty="0"/>
              <a:t>Adds or removes existing text</a:t>
            </a:r>
          </a:p>
          <a:p>
            <a:pPr marL="909365" lvl="2" indent="-228600">
              <a:lnSpc>
                <a:spcPct val="90000"/>
              </a:lnSpc>
              <a:spcAft>
                <a:spcPts val="600"/>
              </a:spcAft>
              <a:buFont typeface="Arial" panose="020B0604020202020204" pitchFamily="34" charset="0"/>
              <a:buChar char="•"/>
            </a:pPr>
            <a:r>
              <a:rPr lang="en-US" sz="2600" dirty="0"/>
              <a:t>Creates new state policy</a:t>
            </a:r>
          </a:p>
          <a:p>
            <a:pPr marL="909365" lvl="2" indent="-228600">
              <a:lnSpc>
                <a:spcPct val="90000"/>
              </a:lnSpc>
              <a:spcAft>
                <a:spcPts val="600"/>
              </a:spcAft>
              <a:buFont typeface="Arial" panose="020B0604020202020204" pitchFamily="34" charset="0"/>
              <a:buChar char="•"/>
            </a:pPr>
            <a:endParaRPr lang="en-US" sz="2600" dirty="0"/>
          </a:p>
          <a:p>
            <a:pPr marL="302276" lvl="1" indent="-228600">
              <a:lnSpc>
                <a:spcPct val="90000"/>
              </a:lnSpc>
              <a:spcAft>
                <a:spcPts val="600"/>
              </a:spcAft>
              <a:buFont typeface="Arial" panose="020B0604020202020204" pitchFamily="34" charset="0"/>
              <a:buChar char="•"/>
            </a:pPr>
            <a:r>
              <a:rPr lang="en-US" sz="2600" b="1" dirty="0"/>
              <a:t>State laws</a:t>
            </a:r>
          </a:p>
          <a:p>
            <a:pPr marL="909366" lvl="2" indent="-228600">
              <a:lnSpc>
                <a:spcPct val="90000"/>
              </a:lnSpc>
              <a:spcAft>
                <a:spcPts val="600"/>
              </a:spcAft>
              <a:buFont typeface="Arial" panose="020B0604020202020204" pitchFamily="34" charset="0"/>
              <a:buChar char="•"/>
            </a:pPr>
            <a:r>
              <a:rPr lang="en-US" sz="2600" dirty="0"/>
              <a:t>Legislature can change in session</a:t>
            </a:r>
          </a:p>
          <a:p>
            <a:pPr indent="-228600">
              <a:lnSpc>
                <a:spcPct val="90000"/>
              </a:lnSpc>
              <a:spcAft>
                <a:spcPts val="600"/>
              </a:spcAft>
              <a:buFont typeface="Arial" panose="020B0604020202020204" pitchFamily="34" charset="0"/>
              <a:buChar char="•"/>
            </a:pPr>
            <a:endParaRPr lang="en-US" sz="2600" dirty="0"/>
          </a:p>
          <a:p>
            <a:pPr marL="302275" lvl="1" indent="-228600">
              <a:lnSpc>
                <a:spcPct val="90000"/>
              </a:lnSpc>
              <a:spcAft>
                <a:spcPts val="600"/>
              </a:spcAft>
              <a:buFont typeface="Arial" panose="020B0604020202020204" pitchFamily="34" charset="0"/>
              <a:buChar char="•"/>
            </a:pPr>
            <a:r>
              <a:rPr lang="en-US" sz="2600" b="1" dirty="0"/>
              <a:t>Referendums</a:t>
            </a:r>
          </a:p>
          <a:p>
            <a:pPr marL="909365" lvl="2" indent="-228600">
              <a:lnSpc>
                <a:spcPct val="90000"/>
              </a:lnSpc>
              <a:spcAft>
                <a:spcPts val="600"/>
              </a:spcAft>
              <a:buFont typeface="Arial" panose="020B0604020202020204" pitchFamily="34" charset="0"/>
              <a:buChar char="•"/>
            </a:pPr>
            <a:r>
              <a:rPr lang="en-US" sz="2600" dirty="0"/>
              <a:t>Limited time frame after session</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60053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369060" y="5947800"/>
            <a:ext cx="2137140" cy="224400"/>
          </a:xfrm>
          <a:prstGeom prst="rect">
            <a:avLst/>
          </a:prstGeom>
        </p:spPr>
      </p:pic>
      <p:pic>
        <p:nvPicPr>
          <p:cNvPr id="4" name="Picture 4"/>
          <p:cNvPicPr>
            <a:picLocks noChangeAspect="1"/>
          </p:cNvPicPr>
          <p:nvPr/>
        </p:nvPicPr>
        <p:blipFill>
          <a:blip r:embed="rId4"/>
          <a:srcRect l="22363" t="4243" r="24606" b="7647"/>
          <a:stretch>
            <a:fillRect/>
          </a:stretch>
        </p:blipFill>
        <p:spPr>
          <a:xfrm>
            <a:off x="7732378" y="1456695"/>
            <a:ext cx="3850824" cy="4222747"/>
          </a:xfrm>
          <a:prstGeom prst="rect">
            <a:avLst/>
          </a:prstGeom>
        </p:spPr>
      </p:pic>
      <p:sp>
        <p:nvSpPr>
          <p:cNvPr id="5" name="TextBox 5"/>
          <p:cNvSpPr txBox="1"/>
          <p:nvPr/>
        </p:nvSpPr>
        <p:spPr>
          <a:xfrm>
            <a:off x="314617" y="1892630"/>
            <a:ext cx="7114883" cy="5168081"/>
          </a:xfrm>
          <a:prstGeom prst="rect">
            <a:avLst/>
          </a:prstGeom>
        </p:spPr>
        <p:txBody>
          <a:bodyPr wrap="square" lIns="0" tIns="0" rIns="0" bIns="0" rtlCol="0" anchor="t">
            <a:spAutoFit/>
          </a:bodyPr>
          <a:lstStyle/>
          <a:p>
            <a:pPr marL="575762" lvl="1" indent="-287881">
              <a:lnSpc>
                <a:spcPts val="3093"/>
              </a:lnSpc>
              <a:buFont typeface="Arial"/>
              <a:buChar char="•"/>
            </a:pPr>
            <a:r>
              <a:rPr lang="en-US" sz="2500" dirty="0">
                <a:solidFill>
                  <a:srgbClr val="000000"/>
                </a:solidFill>
                <a:latin typeface="Open Sans 2"/>
              </a:rPr>
              <a:t>Proposals filed in odd-numbered years</a:t>
            </a:r>
          </a:p>
          <a:p>
            <a:pPr marL="287881" lvl="1">
              <a:lnSpc>
                <a:spcPts val="3093"/>
              </a:lnSpc>
            </a:pPr>
            <a:endParaRPr lang="en-US" sz="2500" dirty="0">
              <a:solidFill>
                <a:srgbClr val="000000"/>
              </a:solidFill>
              <a:latin typeface="Open Sans 2"/>
            </a:endParaRPr>
          </a:p>
          <a:p>
            <a:pPr marL="575762" lvl="1" indent="-287881">
              <a:lnSpc>
                <a:spcPts val="3093"/>
              </a:lnSpc>
              <a:buFont typeface="Arial"/>
              <a:buChar char="•"/>
            </a:pPr>
            <a:r>
              <a:rPr lang="en-US" sz="2500" dirty="0">
                <a:solidFill>
                  <a:srgbClr val="000000"/>
                </a:solidFill>
                <a:latin typeface="Open Sans 2"/>
              </a:rPr>
              <a:t>Constitution allows legislature to refer to voters up to 3 amendments</a:t>
            </a:r>
          </a:p>
          <a:p>
            <a:pPr marL="575762" lvl="1" indent="-287881">
              <a:lnSpc>
                <a:spcPts val="3093"/>
              </a:lnSpc>
              <a:buFont typeface="Arial"/>
              <a:buChar char="•"/>
            </a:pPr>
            <a:endParaRPr lang="en-US" sz="2500" dirty="0">
              <a:solidFill>
                <a:srgbClr val="000000"/>
              </a:solidFill>
              <a:latin typeface="Open Sans 2"/>
            </a:endParaRPr>
          </a:p>
          <a:p>
            <a:pPr marL="575762" lvl="1" indent="-287881">
              <a:lnSpc>
                <a:spcPts val="3093"/>
              </a:lnSpc>
              <a:buFont typeface="Arial"/>
              <a:buChar char="•"/>
            </a:pPr>
            <a:r>
              <a:rPr lang="en-US" sz="2500" dirty="0">
                <a:solidFill>
                  <a:srgbClr val="000000"/>
                </a:solidFill>
                <a:latin typeface="Open Sans 2"/>
              </a:rPr>
              <a:t>33 proposals filed in 2023</a:t>
            </a:r>
          </a:p>
          <a:p>
            <a:pPr marL="592696" lvl="2">
              <a:lnSpc>
                <a:spcPts val="3093"/>
              </a:lnSpc>
            </a:pPr>
            <a:endParaRPr lang="en-US" sz="2500" dirty="0">
              <a:solidFill>
                <a:srgbClr val="000000"/>
              </a:solidFill>
              <a:latin typeface="Open Sans 2"/>
            </a:endParaRPr>
          </a:p>
          <a:p>
            <a:pPr marL="575762" lvl="1" indent="-287881">
              <a:lnSpc>
                <a:spcPts val="3093"/>
              </a:lnSpc>
              <a:buFont typeface="Arial"/>
              <a:buChar char="•"/>
            </a:pPr>
            <a:r>
              <a:rPr lang="en-US" sz="2500" dirty="0">
                <a:solidFill>
                  <a:srgbClr val="000000"/>
                </a:solidFill>
                <a:latin typeface="Open Sans 2"/>
              </a:rPr>
              <a:t>House &amp; State committees review each issue &amp; vote</a:t>
            </a:r>
          </a:p>
          <a:p>
            <a:pPr marL="575762" lvl="1" indent="-287881">
              <a:lnSpc>
                <a:spcPts val="3093"/>
              </a:lnSpc>
              <a:buFont typeface="Arial"/>
              <a:buChar char="•"/>
            </a:pPr>
            <a:endParaRPr lang="en-US" sz="2500" dirty="0">
              <a:solidFill>
                <a:srgbClr val="000000"/>
              </a:solidFill>
              <a:latin typeface="Open Sans 2"/>
            </a:endParaRPr>
          </a:p>
          <a:p>
            <a:pPr marL="575762" lvl="1" indent="-287881">
              <a:lnSpc>
                <a:spcPts val="3093"/>
              </a:lnSpc>
              <a:buFont typeface="Arial"/>
              <a:buChar char="•"/>
            </a:pPr>
            <a:r>
              <a:rPr lang="en-US" sz="2500" dirty="0">
                <a:solidFill>
                  <a:srgbClr val="000000"/>
                </a:solidFill>
                <a:latin typeface="Open Sans 2"/>
              </a:rPr>
              <a:t>Must pass in both chambers</a:t>
            </a:r>
          </a:p>
          <a:p>
            <a:pPr marL="575762" lvl="1" indent="-287881">
              <a:lnSpc>
                <a:spcPts val="3093"/>
              </a:lnSpc>
              <a:buFont typeface="Arial"/>
              <a:buChar char="•"/>
            </a:pPr>
            <a:endParaRPr lang="en-US" sz="2667" dirty="0">
              <a:solidFill>
                <a:srgbClr val="000000"/>
              </a:solidFill>
              <a:latin typeface="Open Sans 2"/>
            </a:endParaRPr>
          </a:p>
          <a:p>
            <a:pPr algn="r">
              <a:lnSpc>
                <a:spcPts val="3093"/>
              </a:lnSpc>
            </a:pPr>
            <a:endParaRPr lang="en-US" sz="2667" dirty="0">
              <a:solidFill>
                <a:srgbClr val="000000"/>
              </a:solidFill>
              <a:latin typeface="Open Sans 2"/>
            </a:endParaRPr>
          </a:p>
        </p:txBody>
      </p:sp>
      <p:sp>
        <p:nvSpPr>
          <p:cNvPr id="6" name="TextBox 6"/>
          <p:cNvSpPr txBox="1"/>
          <p:nvPr/>
        </p:nvSpPr>
        <p:spPr>
          <a:xfrm>
            <a:off x="587538" y="818980"/>
            <a:ext cx="11016923" cy="503536"/>
          </a:xfrm>
          <a:prstGeom prst="rect">
            <a:avLst/>
          </a:prstGeom>
        </p:spPr>
        <p:txBody>
          <a:bodyPr wrap="square" lIns="0" tIns="0" rIns="0" bIns="0" rtlCol="0" anchor="t">
            <a:spAutoFit/>
          </a:bodyPr>
          <a:lstStyle/>
          <a:p>
            <a:pPr>
              <a:lnSpc>
                <a:spcPts val="3920"/>
              </a:lnSpc>
            </a:pPr>
            <a:r>
              <a:rPr lang="en-US" sz="4400" b="1" dirty="0">
                <a:solidFill>
                  <a:srgbClr val="000000"/>
                </a:solidFill>
                <a:latin typeface="Open Sans 2 Bold"/>
              </a:rPr>
              <a:t>From the Legislature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369060" y="5947800"/>
            <a:ext cx="2137140" cy="2244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l="15732" r="15732"/>
          <a:stretch/>
        </p:blipFill>
        <p:spPr>
          <a:xfrm>
            <a:off x="7652084" y="1380847"/>
            <a:ext cx="3854116" cy="4226357"/>
          </a:xfrm>
          <a:prstGeom prst="rect">
            <a:avLst/>
          </a:prstGeom>
        </p:spPr>
      </p:pic>
      <p:sp>
        <p:nvSpPr>
          <p:cNvPr id="5" name="TextBox 5"/>
          <p:cNvSpPr txBox="1"/>
          <p:nvPr/>
        </p:nvSpPr>
        <p:spPr>
          <a:xfrm>
            <a:off x="304654" y="1587174"/>
            <a:ext cx="6186054" cy="5168081"/>
          </a:xfrm>
          <a:prstGeom prst="rect">
            <a:avLst/>
          </a:prstGeom>
        </p:spPr>
        <p:txBody>
          <a:bodyPr wrap="square" lIns="0" tIns="0" rIns="0" bIns="0" rtlCol="0" anchor="t">
            <a:spAutoFit/>
          </a:bodyPr>
          <a:lstStyle/>
          <a:p>
            <a:pPr marL="575762" lvl="1" indent="-287881">
              <a:lnSpc>
                <a:spcPts val="3093"/>
              </a:lnSpc>
              <a:buFont typeface="Arial"/>
              <a:buChar char="•"/>
            </a:pPr>
            <a:r>
              <a:rPr lang="en-US" sz="2600" dirty="0">
                <a:solidFill>
                  <a:srgbClr val="000000"/>
                </a:solidFill>
                <a:latin typeface="Open Sans 2"/>
              </a:rPr>
              <a:t>Can file proposal any time</a:t>
            </a:r>
          </a:p>
          <a:p>
            <a:pPr marL="575762" lvl="1" indent="-287881">
              <a:lnSpc>
                <a:spcPts val="3093"/>
              </a:lnSpc>
              <a:buFont typeface="Arial"/>
              <a:buChar char="•"/>
            </a:pPr>
            <a:endParaRPr lang="en-US" sz="2600" dirty="0">
              <a:solidFill>
                <a:srgbClr val="000000"/>
              </a:solidFill>
              <a:latin typeface="Open Sans 2"/>
            </a:endParaRPr>
          </a:p>
          <a:p>
            <a:pPr marL="575762" lvl="1" indent="-287881">
              <a:lnSpc>
                <a:spcPts val="3093"/>
              </a:lnSpc>
              <a:buFont typeface="Arial"/>
              <a:buChar char="•"/>
            </a:pPr>
            <a:r>
              <a:rPr lang="en-US" sz="2600" dirty="0">
                <a:solidFill>
                  <a:srgbClr val="000000"/>
                </a:solidFill>
                <a:latin typeface="Open Sans 2"/>
              </a:rPr>
              <a:t>Attorney General must certify ballot title before collecting voter signatures</a:t>
            </a:r>
          </a:p>
          <a:p>
            <a:pPr marL="575762" lvl="1" indent="-287881">
              <a:lnSpc>
                <a:spcPts val="3093"/>
              </a:lnSpc>
              <a:buFont typeface="Arial"/>
              <a:buChar char="•"/>
            </a:pPr>
            <a:endParaRPr lang="en-US" sz="2600" dirty="0">
              <a:solidFill>
                <a:srgbClr val="000000"/>
              </a:solidFill>
              <a:latin typeface="Open Sans 2"/>
            </a:endParaRPr>
          </a:p>
          <a:p>
            <a:pPr marL="575762" lvl="1" indent="-287881">
              <a:lnSpc>
                <a:spcPts val="3093"/>
              </a:lnSpc>
              <a:buFont typeface="Arial"/>
              <a:buChar char="•"/>
            </a:pPr>
            <a:r>
              <a:rPr lang="en-US" sz="2600" dirty="0">
                <a:solidFill>
                  <a:srgbClr val="000000"/>
                </a:solidFill>
                <a:latin typeface="Open Sans 2"/>
              </a:rPr>
              <a:t>Rules for canvassers</a:t>
            </a:r>
          </a:p>
          <a:p>
            <a:pPr marL="592696" lvl="2">
              <a:lnSpc>
                <a:spcPts val="3093"/>
              </a:lnSpc>
            </a:pPr>
            <a:endParaRPr lang="en-US" sz="2600" dirty="0">
              <a:solidFill>
                <a:srgbClr val="000000"/>
              </a:solidFill>
              <a:latin typeface="Open Sans 2"/>
            </a:endParaRPr>
          </a:p>
          <a:p>
            <a:pPr marL="575762" lvl="1" indent="-287881">
              <a:lnSpc>
                <a:spcPts val="3093"/>
              </a:lnSpc>
              <a:buFont typeface="Arial"/>
              <a:buChar char="•"/>
            </a:pPr>
            <a:r>
              <a:rPr lang="en-US" sz="2600" dirty="0">
                <a:solidFill>
                  <a:srgbClr val="000000"/>
                </a:solidFill>
                <a:latin typeface="Open Sans 2"/>
              </a:rPr>
              <a:t>Must file with Ethics Commission after spending/raising $500</a:t>
            </a:r>
          </a:p>
          <a:p>
            <a:pPr marL="575762" lvl="1" indent="-287881">
              <a:lnSpc>
                <a:spcPts val="3093"/>
              </a:lnSpc>
              <a:buFont typeface="Arial"/>
              <a:buChar char="•"/>
            </a:pPr>
            <a:endParaRPr lang="en-US" sz="2600" dirty="0">
              <a:solidFill>
                <a:srgbClr val="000000"/>
              </a:solidFill>
              <a:latin typeface="Open Sans 2"/>
            </a:endParaRPr>
          </a:p>
          <a:p>
            <a:pPr marL="575762" lvl="1" indent="-287881">
              <a:lnSpc>
                <a:spcPts val="3093"/>
              </a:lnSpc>
              <a:buFont typeface="Arial"/>
              <a:buChar char="•"/>
            </a:pPr>
            <a:r>
              <a:rPr lang="en-US" sz="2600" dirty="0">
                <a:solidFill>
                  <a:srgbClr val="000000"/>
                </a:solidFill>
                <a:latin typeface="Open Sans 2"/>
              </a:rPr>
              <a:t>Required # of signatures to qualify</a:t>
            </a:r>
          </a:p>
          <a:p>
            <a:pPr marL="575762" lvl="1" indent="-287881">
              <a:lnSpc>
                <a:spcPts val="3093"/>
              </a:lnSpc>
              <a:buFont typeface="Arial"/>
              <a:buChar char="•"/>
            </a:pPr>
            <a:endParaRPr lang="en-US" sz="2667" dirty="0">
              <a:solidFill>
                <a:srgbClr val="000000"/>
              </a:solidFill>
              <a:latin typeface="Open Sans 2"/>
            </a:endParaRPr>
          </a:p>
          <a:p>
            <a:pPr algn="r">
              <a:lnSpc>
                <a:spcPts val="3093"/>
              </a:lnSpc>
            </a:pPr>
            <a:endParaRPr lang="en-US" sz="2667" dirty="0">
              <a:solidFill>
                <a:srgbClr val="000000"/>
              </a:solidFill>
              <a:latin typeface="Open Sans 2"/>
            </a:endParaRPr>
          </a:p>
        </p:txBody>
      </p:sp>
      <p:sp>
        <p:nvSpPr>
          <p:cNvPr id="6" name="TextBox 6"/>
          <p:cNvSpPr txBox="1"/>
          <p:nvPr/>
        </p:nvSpPr>
        <p:spPr>
          <a:xfrm>
            <a:off x="598177" y="788483"/>
            <a:ext cx="8128169" cy="503536"/>
          </a:xfrm>
          <a:prstGeom prst="rect">
            <a:avLst/>
          </a:prstGeom>
        </p:spPr>
        <p:txBody>
          <a:bodyPr lIns="0" tIns="0" rIns="0" bIns="0" rtlCol="0" anchor="t">
            <a:spAutoFit/>
          </a:bodyPr>
          <a:lstStyle/>
          <a:p>
            <a:pPr>
              <a:lnSpc>
                <a:spcPts val="3920"/>
              </a:lnSpc>
            </a:pPr>
            <a:r>
              <a:rPr lang="en-US" sz="4400" b="1" dirty="0">
                <a:solidFill>
                  <a:srgbClr val="000000"/>
                </a:solidFill>
                <a:latin typeface="Open Sans 2 Bold"/>
              </a:rPr>
              <a:t>From the Citizens</a:t>
            </a:r>
          </a:p>
        </p:txBody>
      </p:sp>
    </p:spTree>
    <p:extLst>
      <p:ext uri="{BB962C8B-B14F-4D97-AF65-F5344CB8AC3E}">
        <p14:creationId xmlns:p14="http://schemas.microsoft.com/office/powerpoint/2010/main" val="43960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6"/>
          <p:cNvSpPr txBox="1"/>
          <p:nvPr/>
        </p:nvSpPr>
        <p:spPr>
          <a:xfrm>
            <a:off x="838200" y="459863"/>
            <a:ext cx="10515600" cy="1004594"/>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4800" b="1" kern="1200" dirty="0">
                <a:solidFill>
                  <a:srgbClr val="FFFFFF"/>
                </a:solidFill>
                <a:latin typeface="+mj-lt"/>
                <a:ea typeface="+mj-ea"/>
                <a:cs typeface="+mj-cs"/>
              </a:rPr>
              <a:t>Citizen Ballot Issue Signature Requirements</a:t>
            </a:r>
          </a:p>
        </p:txBody>
      </p:sp>
      <p:sp>
        <p:nvSpPr>
          <p:cNvPr id="35" name="Rectangle: Rounded Corners 3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3"/>
          <p:cNvSpPr txBox="1"/>
          <p:nvPr/>
        </p:nvSpPr>
        <p:spPr>
          <a:xfrm>
            <a:off x="838200" y="2417983"/>
            <a:ext cx="10230034" cy="3675045"/>
          </a:xfrm>
          <a:prstGeom prst="rect">
            <a:avLst/>
          </a:prstGeom>
        </p:spPr>
        <p:txBody>
          <a:bodyPr lIns="0" tIns="0" rIns="0" bIns="0" rtlCol="0" anchor="t">
            <a:spAutoFit/>
          </a:bodyPr>
          <a:lstStyle/>
          <a:p>
            <a:pPr defTabSz="804672">
              <a:lnSpc>
                <a:spcPts val="1180"/>
              </a:lnSpc>
              <a:spcAft>
                <a:spcPts val="600"/>
              </a:spcAft>
            </a:pPr>
            <a:endParaRPr lang="en-US" sz="1056" kern="1200" dirty="0">
              <a:solidFill>
                <a:schemeClr val="tx1"/>
              </a:solidFill>
              <a:latin typeface="+mn-lt"/>
              <a:ea typeface="+mn-ea"/>
              <a:cs typeface="+mn-cs"/>
            </a:endParaRPr>
          </a:p>
          <a:p>
            <a:pPr marL="254890" lvl="1" defTabSz="804672">
              <a:lnSpc>
                <a:spcPts val="3305"/>
              </a:lnSpc>
              <a:spcAft>
                <a:spcPts val="600"/>
              </a:spcAft>
            </a:pPr>
            <a:r>
              <a:rPr lang="en-US" sz="2361" kern="1200" dirty="0">
                <a:solidFill>
                  <a:srgbClr val="000000"/>
                </a:solidFill>
                <a:latin typeface="Open Sans 2"/>
                <a:ea typeface="+mn-ea"/>
                <a:cs typeface="+mn-cs"/>
              </a:rPr>
              <a:t>Amendments = 10%   </a:t>
            </a:r>
            <a:r>
              <a:rPr lang="en-US" sz="2361" b="1" kern="1200" dirty="0">
                <a:solidFill>
                  <a:srgbClr val="000000"/>
                </a:solidFill>
                <a:latin typeface="Open Sans 2"/>
                <a:ea typeface="+mn-ea"/>
                <a:cs typeface="+mn-cs"/>
              </a:rPr>
              <a:t>(90,704</a:t>
            </a:r>
            <a:r>
              <a:rPr lang="en-US" sz="2581" b="1" kern="1200" dirty="0">
                <a:solidFill>
                  <a:schemeClr val="tx1"/>
                </a:solidFill>
                <a:latin typeface="+mn-lt"/>
                <a:ea typeface="+mn-ea"/>
                <a:cs typeface="+mn-cs"/>
              </a:rPr>
              <a:t>)</a:t>
            </a:r>
            <a:endParaRPr lang="en-US" sz="2361" b="1" kern="1200" dirty="0">
              <a:solidFill>
                <a:srgbClr val="000000"/>
              </a:solidFill>
              <a:latin typeface="Open Sans 2"/>
              <a:ea typeface="+mn-ea"/>
              <a:cs typeface="+mn-cs"/>
            </a:endParaRPr>
          </a:p>
          <a:p>
            <a:pPr marL="254890" lvl="1" defTabSz="804672">
              <a:lnSpc>
                <a:spcPts val="3305"/>
              </a:lnSpc>
              <a:spcAft>
                <a:spcPts val="600"/>
              </a:spcAft>
            </a:pPr>
            <a:r>
              <a:rPr lang="en-US" sz="2361" kern="1200" dirty="0">
                <a:solidFill>
                  <a:srgbClr val="000000"/>
                </a:solidFill>
                <a:latin typeface="Open Sans 2"/>
                <a:ea typeface="+mn-ea"/>
                <a:cs typeface="+mn-cs"/>
              </a:rPr>
              <a:t>State laws = 8</a:t>
            </a:r>
            <a:r>
              <a:rPr lang="en-US" sz="2361" b="1" kern="1200" dirty="0">
                <a:solidFill>
                  <a:srgbClr val="000000"/>
                </a:solidFill>
                <a:latin typeface="Open Sans 2"/>
                <a:ea typeface="+mn-ea"/>
                <a:cs typeface="+mn-cs"/>
              </a:rPr>
              <a:t>%          (72,563</a:t>
            </a:r>
            <a:r>
              <a:rPr lang="en-US" sz="2581" b="1" kern="1200" dirty="0">
                <a:solidFill>
                  <a:schemeClr val="tx1"/>
                </a:solidFill>
                <a:latin typeface="+mn-lt"/>
                <a:ea typeface="+mn-ea"/>
                <a:cs typeface="+mn-cs"/>
              </a:rPr>
              <a:t>)</a:t>
            </a:r>
            <a:endParaRPr lang="en-US" sz="2361" b="1" kern="1200" dirty="0">
              <a:solidFill>
                <a:srgbClr val="000000"/>
              </a:solidFill>
              <a:latin typeface="Open Sans 2"/>
              <a:ea typeface="+mn-ea"/>
              <a:cs typeface="+mn-cs"/>
            </a:endParaRPr>
          </a:p>
          <a:p>
            <a:pPr defTabSz="804672">
              <a:lnSpc>
                <a:spcPts val="3305"/>
              </a:lnSpc>
              <a:spcAft>
                <a:spcPts val="600"/>
              </a:spcAft>
            </a:pPr>
            <a:endParaRPr lang="en-US" sz="2361" kern="1200" dirty="0">
              <a:solidFill>
                <a:srgbClr val="000000"/>
              </a:solidFill>
              <a:latin typeface="Open Sans 2"/>
              <a:ea typeface="+mn-ea"/>
              <a:cs typeface="+mn-cs"/>
            </a:endParaRPr>
          </a:p>
          <a:p>
            <a:pPr defTabSz="804672">
              <a:lnSpc>
                <a:spcPts val="3305"/>
              </a:lnSpc>
              <a:spcAft>
                <a:spcPts val="600"/>
              </a:spcAft>
            </a:pPr>
            <a:endParaRPr lang="en-US" sz="2361" kern="1200" dirty="0">
              <a:solidFill>
                <a:srgbClr val="000000"/>
              </a:solidFill>
              <a:latin typeface="Open Sans 2"/>
              <a:ea typeface="+mn-ea"/>
              <a:cs typeface="+mn-cs"/>
            </a:endParaRPr>
          </a:p>
          <a:p>
            <a:pPr defTabSz="804672">
              <a:lnSpc>
                <a:spcPts val="3305"/>
              </a:lnSpc>
              <a:spcAft>
                <a:spcPts val="600"/>
              </a:spcAft>
            </a:pPr>
            <a:endParaRPr lang="en-US" sz="2361" kern="1200" dirty="0">
              <a:solidFill>
                <a:srgbClr val="000000"/>
              </a:solidFill>
              <a:latin typeface="Open Sans 2"/>
              <a:ea typeface="+mn-ea"/>
              <a:cs typeface="+mn-cs"/>
            </a:endParaRPr>
          </a:p>
          <a:p>
            <a:pPr defTabSz="804672">
              <a:lnSpc>
                <a:spcPts val="3305"/>
              </a:lnSpc>
              <a:spcAft>
                <a:spcPts val="600"/>
              </a:spcAft>
            </a:pPr>
            <a:endParaRPr lang="en-US" sz="2361" kern="1200" dirty="0">
              <a:solidFill>
                <a:srgbClr val="000000"/>
              </a:solidFill>
              <a:latin typeface="Open Sans 2"/>
              <a:ea typeface="+mn-ea"/>
              <a:cs typeface="+mn-cs"/>
            </a:endParaRPr>
          </a:p>
          <a:p>
            <a:pPr>
              <a:lnSpc>
                <a:spcPts val="3756"/>
              </a:lnSpc>
              <a:spcAft>
                <a:spcPts val="600"/>
              </a:spcAft>
            </a:pPr>
            <a:endParaRPr lang="en-US" sz="2683" dirty="0">
              <a:solidFill>
                <a:srgbClr val="000000"/>
              </a:solidFill>
              <a:latin typeface="Open Sans 2"/>
            </a:endParaRPr>
          </a:p>
        </p:txBody>
      </p:sp>
      <p:sp>
        <p:nvSpPr>
          <p:cNvPr id="4" name="TextBox 4"/>
          <p:cNvSpPr txBox="1"/>
          <p:nvPr/>
        </p:nvSpPr>
        <p:spPr>
          <a:xfrm>
            <a:off x="1078077" y="5032108"/>
            <a:ext cx="6449774" cy="807468"/>
          </a:xfrm>
          <a:prstGeom prst="rect">
            <a:avLst/>
          </a:prstGeom>
        </p:spPr>
        <p:txBody>
          <a:bodyPr wrap="square" lIns="0" tIns="0" rIns="0" bIns="0" rtlCol="0" anchor="t">
            <a:spAutoFit/>
          </a:bodyPr>
          <a:lstStyle/>
          <a:p>
            <a:pPr defTabSz="804672">
              <a:lnSpc>
                <a:spcPts val="3286"/>
              </a:lnSpc>
              <a:spcBef>
                <a:spcPct val="0"/>
              </a:spcBef>
              <a:spcAft>
                <a:spcPts val="600"/>
              </a:spcAft>
            </a:pPr>
            <a:r>
              <a:rPr lang="en-US" sz="2347" kern="1200" dirty="0">
                <a:solidFill>
                  <a:srgbClr val="000000"/>
                </a:solidFill>
                <a:latin typeface="Open Sans 2"/>
                <a:ea typeface="+mn-ea"/>
                <a:cs typeface="+mn-cs"/>
              </a:rPr>
              <a:t>Signatures equaling 5% of </a:t>
            </a:r>
            <a:r>
              <a:rPr lang="en-US" sz="2347" dirty="0">
                <a:solidFill>
                  <a:srgbClr val="000000"/>
                </a:solidFill>
                <a:latin typeface="Open Sans 2"/>
              </a:rPr>
              <a:t>number of people in county </a:t>
            </a:r>
            <a:r>
              <a:rPr lang="en-US" sz="2347" kern="1200" dirty="0">
                <a:solidFill>
                  <a:srgbClr val="000000"/>
                </a:solidFill>
                <a:latin typeface="Open Sans 2"/>
                <a:ea typeface="+mn-ea"/>
                <a:cs typeface="+mn-cs"/>
              </a:rPr>
              <a:t>who voted for governor</a:t>
            </a:r>
            <a:endParaRPr lang="en-US" sz="2667" dirty="0">
              <a:solidFill>
                <a:srgbClr val="000000"/>
              </a:solidFill>
              <a:latin typeface="Open Sans 2"/>
            </a:endParaRPr>
          </a:p>
        </p:txBody>
      </p:sp>
      <p:sp>
        <p:nvSpPr>
          <p:cNvPr id="8" name="TextBox 8"/>
          <p:cNvSpPr txBox="1"/>
          <p:nvPr/>
        </p:nvSpPr>
        <p:spPr>
          <a:xfrm>
            <a:off x="1078077" y="1974972"/>
            <a:ext cx="4427649" cy="385605"/>
          </a:xfrm>
          <a:prstGeom prst="rect">
            <a:avLst/>
          </a:prstGeom>
        </p:spPr>
        <p:txBody>
          <a:bodyPr lIns="0" tIns="0" rIns="0" bIns="0" rtlCol="0" anchor="t">
            <a:spAutoFit/>
          </a:bodyPr>
          <a:lstStyle/>
          <a:p>
            <a:pPr defTabSz="804672">
              <a:lnSpc>
                <a:spcPts val="3286"/>
              </a:lnSpc>
              <a:spcAft>
                <a:spcPts val="600"/>
              </a:spcAft>
            </a:pPr>
            <a:r>
              <a:rPr lang="en-US" sz="2347" b="1" u="sng" kern="1200" dirty="0">
                <a:solidFill>
                  <a:srgbClr val="000000"/>
                </a:solidFill>
                <a:latin typeface="Open Sans 2 Bold"/>
                <a:ea typeface="+mn-ea"/>
                <a:cs typeface="+mn-cs"/>
              </a:rPr>
              <a:t>Statewide</a:t>
            </a:r>
            <a:endParaRPr lang="en-US" sz="2667" b="1" u="sng" dirty="0">
              <a:solidFill>
                <a:srgbClr val="000000"/>
              </a:solidFill>
              <a:latin typeface="Open Sans 2 Bold"/>
            </a:endParaRPr>
          </a:p>
        </p:txBody>
      </p:sp>
      <p:sp>
        <p:nvSpPr>
          <p:cNvPr id="9" name="TextBox 9"/>
          <p:cNvSpPr txBox="1"/>
          <p:nvPr/>
        </p:nvSpPr>
        <p:spPr>
          <a:xfrm>
            <a:off x="1078077" y="4529782"/>
            <a:ext cx="10275723" cy="385605"/>
          </a:xfrm>
          <a:prstGeom prst="rect">
            <a:avLst/>
          </a:prstGeom>
        </p:spPr>
        <p:txBody>
          <a:bodyPr lIns="0" tIns="0" rIns="0" bIns="0" rtlCol="0" anchor="t">
            <a:spAutoFit/>
          </a:bodyPr>
          <a:lstStyle/>
          <a:p>
            <a:pPr defTabSz="804672">
              <a:lnSpc>
                <a:spcPts val="3286"/>
              </a:lnSpc>
              <a:spcAft>
                <a:spcPts val="600"/>
              </a:spcAft>
            </a:pPr>
            <a:r>
              <a:rPr lang="en-US" sz="2347" b="1" u="sng" kern="1200" dirty="0">
                <a:solidFill>
                  <a:srgbClr val="000000"/>
                </a:solidFill>
                <a:latin typeface="Open Sans 2 Bold"/>
                <a:ea typeface="+mn-ea"/>
                <a:cs typeface="+mn-cs"/>
              </a:rPr>
              <a:t>In Those 50 Counties</a:t>
            </a:r>
            <a:endParaRPr lang="en-US" sz="2667" b="1" u="sng" dirty="0">
              <a:solidFill>
                <a:srgbClr val="000000"/>
              </a:solidFill>
              <a:latin typeface="Open Sans 2 Bold"/>
            </a:endParaRPr>
          </a:p>
        </p:txBody>
      </p:sp>
      <p:sp>
        <p:nvSpPr>
          <p:cNvPr id="10" name="TextBox 10"/>
          <p:cNvSpPr txBox="1"/>
          <p:nvPr/>
        </p:nvSpPr>
        <p:spPr>
          <a:xfrm>
            <a:off x="1892595" y="3879121"/>
            <a:ext cx="1562986" cy="375231"/>
          </a:xfrm>
          <a:prstGeom prst="rect">
            <a:avLst/>
          </a:prstGeom>
        </p:spPr>
        <p:txBody>
          <a:bodyPr wrap="square" lIns="0" tIns="0" rIns="0" bIns="0" rtlCol="0" anchor="t">
            <a:spAutoFit/>
          </a:bodyPr>
          <a:lstStyle/>
          <a:p>
            <a:pPr algn="ctr" defTabSz="804672">
              <a:lnSpc>
                <a:spcPts val="2792"/>
              </a:lnSpc>
              <a:spcAft>
                <a:spcPts val="600"/>
              </a:spcAft>
            </a:pPr>
            <a:r>
              <a:rPr lang="en-US" sz="3200" b="1" kern="1200" dirty="0">
                <a:solidFill>
                  <a:srgbClr val="000000"/>
                </a:solidFill>
                <a:latin typeface="Open Sans Light Bold"/>
                <a:ea typeface="+mn-ea"/>
                <a:cs typeface="+mn-cs"/>
              </a:rPr>
              <a:t>AND</a:t>
            </a:r>
            <a:endParaRPr lang="en-US" sz="2267" b="1" dirty="0">
              <a:solidFill>
                <a:srgbClr val="000000"/>
              </a:solidFill>
              <a:latin typeface="Open Sans Light Bold"/>
            </a:endParaRPr>
          </a:p>
        </p:txBody>
      </p:sp>
      <p:pic>
        <p:nvPicPr>
          <p:cNvPr id="11" name="Picture 4">
            <a:extLst>
              <a:ext uri="{FF2B5EF4-FFF2-40B4-BE49-F238E27FC236}">
                <a16:creationId xmlns:a16="http://schemas.microsoft.com/office/drawing/2014/main" id="{4DF44B3C-9909-4B2D-B51D-750BB64C6FA7}"/>
              </a:ext>
            </a:extLst>
          </p:cNvPr>
          <p:cNvPicPr>
            <a:picLocks noChangeAspect="1"/>
          </p:cNvPicPr>
          <p:nvPr/>
        </p:nvPicPr>
        <p:blipFill>
          <a:blip r:embed="rId3">
            <a:extLst>
              <a:ext uri="{28A0092B-C50C-407E-A947-70E740481C1C}">
                <a14:useLocalDpi xmlns:a14="http://schemas.microsoft.com/office/drawing/2010/main" val="0"/>
              </a:ext>
            </a:extLst>
          </a:blip>
          <a:srcRect t="62" b="62"/>
          <a:stretch/>
        </p:blipFill>
        <p:spPr>
          <a:xfrm>
            <a:off x="8269867" y="1959547"/>
            <a:ext cx="2926530" cy="3889069"/>
          </a:xfrm>
          <a:prstGeom prst="rect">
            <a:avLst/>
          </a:prstGeom>
        </p:spPr>
      </p:pic>
      <p:pic>
        <p:nvPicPr>
          <p:cNvPr id="36" name="Picture 2">
            <a:extLst>
              <a:ext uri="{FF2B5EF4-FFF2-40B4-BE49-F238E27FC236}">
                <a16:creationId xmlns:a16="http://schemas.microsoft.com/office/drawing/2014/main" id="{A5E96994-3B04-FEB5-0FCF-FBC647E35D15}"/>
              </a:ext>
            </a:extLst>
          </p:cNvPr>
          <p:cNvPicPr>
            <a:picLocks noChangeAspect="1"/>
          </p:cNvPicPr>
          <p:nvPr/>
        </p:nvPicPr>
        <p:blipFill>
          <a:blip r:embed="rId4"/>
          <a:srcRect/>
          <a:stretch>
            <a:fillRect/>
          </a:stretch>
        </p:blipFill>
        <p:spPr>
          <a:xfrm>
            <a:off x="9307415" y="6243703"/>
            <a:ext cx="2137140" cy="22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2AA8-7F37-AF83-3F24-C20060A40C63}"/>
              </a:ext>
            </a:extLst>
          </p:cNvPr>
          <p:cNvSpPr>
            <a:spLocks noGrp="1"/>
          </p:cNvSpPr>
          <p:nvPr>
            <p:ph type="title"/>
          </p:nvPr>
        </p:nvSpPr>
        <p:spPr/>
        <p:txBody>
          <a:bodyPr/>
          <a:lstStyle/>
          <a:p>
            <a:r>
              <a:rPr lang="en-US" b="1" dirty="0">
                <a:latin typeface="Open Sans 2" panose="020B0604020202020204" charset="0"/>
                <a:ea typeface="Open Sans 2" panose="020B0604020202020204" charset="0"/>
                <a:cs typeface="Open Sans 2" panose="020B0604020202020204" charset="0"/>
              </a:rPr>
              <a:t>Did you know?</a:t>
            </a:r>
          </a:p>
        </p:txBody>
      </p:sp>
      <p:sp>
        <p:nvSpPr>
          <p:cNvPr id="8" name="Rectangle 7" descr="Check List">
            <a:extLst>
              <a:ext uri="{FF2B5EF4-FFF2-40B4-BE49-F238E27FC236}">
                <a16:creationId xmlns:a16="http://schemas.microsoft.com/office/drawing/2014/main" id="{43C6B47A-ED76-38C2-B4B8-4153D4F86F5B}"/>
              </a:ext>
            </a:extLst>
          </p:cNvPr>
          <p:cNvSpPr/>
          <p:nvPr/>
        </p:nvSpPr>
        <p:spPr>
          <a:xfrm>
            <a:off x="8080570" y="1507513"/>
            <a:ext cx="4435280" cy="396882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2DEEE61D-449F-60C3-A5E3-58FB919A17C5}"/>
              </a:ext>
            </a:extLst>
          </p:cNvPr>
          <p:cNvSpPr txBox="1"/>
          <p:nvPr/>
        </p:nvSpPr>
        <p:spPr>
          <a:xfrm>
            <a:off x="836612" y="1690688"/>
            <a:ext cx="7869872"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t>End of the ballot</a:t>
            </a:r>
          </a:p>
          <a:p>
            <a:pPr marL="285750" indent="-285750">
              <a:buFont typeface="Arial" panose="020B0604020202020204" pitchFamily="34" charset="0"/>
              <a:buChar char="•"/>
            </a:pPr>
            <a:r>
              <a:rPr lang="en-US" sz="4000" dirty="0"/>
              <a:t>Popular name &amp; title only</a:t>
            </a:r>
          </a:p>
          <a:p>
            <a:pPr marL="285750" indent="-285750">
              <a:buFont typeface="Arial" panose="020B0604020202020204" pitchFamily="34" charset="0"/>
              <a:buChar char="•"/>
            </a:pPr>
            <a:r>
              <a:rPr lang="en-US" sz="4000" dirty="0"/>
              <a:t>Specific order</a:t>
            </a:r>
          </a:p>
          <a:p>
            <a:pPr marL="742950" lvl="1" indent="-285750">
              <a:buFont typeface="Arial" panose="020B0604020202020204" pitchFamily="34" charset="0"/>
              <a:buChar char="•"/>
            </a:pPr>
            <a:r>
              <a:rPr lang="en-US" sz="4000" dirty="0"/>
              <a:t>Legislative issues go first</a:t>
            </a:r>
          </a:p>
          <a:p>
            <a:pPr marL="742950" lvl="1" indent="-285750">
              <a:buFont typeface="Arial" panose="020B0604020202020204" pitchFamily="34" charset="0"/>
              <a:buChar char="•"/>
            </a:pPr>
            <a:r>
              <a:rPr lang="en-US" sz="4000" dirty="0"/>
              <a:t>Citizen-initiated amendments</a:t>
            </a:r>
          </a:p>
          <a:p>
            <a:pPr marL="742950" lvl="1" indent="-285750">
              <a:buFont typeface="Arial" panose="020B0604020202020204" pitchFamily="34" charset="0"/>
              <a:buChar char="•"/>
            </a:pPr>
            <a:r>
              <a:rPr lang="en-US" sz="4000" dirty="0"/>
              <a:t>Citizen-initiated laws</a:t>
            </a:r>
          </a:p>
        </p:txBody>
      </p:sp>
    </p:spTree>
    <p:extLst>
      <p:ext uri="{BB962C8B-B14F-4D97-AF65-F5344CB8AC3E}">
        <p14:creationId xmlns:p14="http://schemas.microsoft.com/office/powerpoint/2010/main" val="359416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6311FD-6757-52D3-D4FF-017885B0F9C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rgbClr val="FFFFFF"/>
                </a:solidFill>
                <a:latin typeface="+mj-lt"/>
                <a:ea typeface="+mj-ea"/>
                <a:cs typeface="+mj-cs"/>
              </a:rPr>
              <a:t>2024 Ballot</a:t>
            </a:r>
            <a:endParaRPr lang="en-US" sz="2600" kern="1200" dirty="0">
              <a:solidFill>
                <a:srgbClr val="FFFFFF"/>
              </a:solidFill>
              <a:latin typeface="+mj-lt"/>
              <a:ea typeface="+mj-ea"/>
              <a:cs typeface="+mj-cs"/>
            </a:endParaRPr>
          </a:p>
        </p:txBody>
      </p:sp>
      <p:pic>
        <p:nvPicPr>
          <p:cNvPr id="9" name="Content Placeholder 8" descr="A sign on a pole">
            <a:extLst>
              <a:ext uri="{FF2B5EF4-FFF2-40B4-BE49-F238E27FC236}">
                <a16:creationId xmlns:a16="http://schemas.microsoft.com/office/drawing/2014/main" id="{E30A33BC-D413-616E-B69B-E05140233A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1378669"/>
            <a:ext cx="7188199" cy="4097273"/>
          </a:xfrm>
          <a:prstGeom prst="rect">
            <a:avLst/>
          </a:prstGeom>
        </p:spPr>
      </p:pic>
      <p:pic>
        <p:nvPicPr>
          <p:cNvPr id="12" name="Picture 4">
            <a:extLst>
              <a:ext uri="{FF2B5EF4-FFF2-40B4-BE49-F238E27FC236}">
                <a16:creationId xmlns:a16="http://schemas.microsoft.com/office/drawing/2014/main" id="{3CA8DE6C-5D1D-DD29-6F35-A6514D498C45}"/>
              </a:ext>
            </a:extLst>
          </p:cNvPr>
          <p:cNvPicPr>
            <a:picLocks noChangeAspect="1"/>
          </p:cNvPicPr>
          <p:nvPr/>
        </p:nvPicPr>
        <p:blipFill>
          <a:blip r:embed="rId4"/>
          <a:srcRect/>
          <a:stretch>
            <a:fillRect/>
          </a:stretch>
        </p:blipFill>
        <p:spPr>
          <a:xfrm>
            <a:off x="9683385" y="6244150"/>
            <a:ext cx="2137140" cy="224400"/>
          </a:xfrm>
          <a:prstGeom prst="rect">
            <a:avLst/>
          </a:prstGeom>
        </p:spPr>
      </p:pic>
    </p:spTree>
    <p:extLst>
      <p:ext uri="{BB962C8B-B14F-4D97-AF65-F5344CB8AC3E}">
        <p14:creationId xmlns:p14="http://schemas.microsoft.com/office/powerpoint/2010/main" val="3506456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1826</Words>
  <Application>Microsoft Office PowerPoint</Application>
  <PresentationFormat>Widescreen</PresentationFormat>
  <Paragraphs>210</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Muli Black Bold</vt:lpstr>
      <vt:lpstr>Open Sans</vt:lpstr>
      <vt:lpstr>Open Sans 2</vt:lpstr>
      <vt:lpstr>Open Sans 2 Bold</vt:lpstr>
      <vt:lpstr>Open Sans Light Bold</vt:lpstr>
      <vt:lpstr>Rubik</vt:lpstr>
      <vt:lpstr>Office Theme</vt:lpstr>
      <vt:lpstr>1_Office Theme</vt:lpstr>
      <vt:lpstr>Arkansas Ballot Issues</vt:lpstr>
      <vt:lpstr>PowerPoint Presentation</vt:lpstr>
      <vt:lpstr>PowerPoint Presentation</vt:lpstr>
      <vt:lpstr>PowerPoint Presentation</vt:lpstr>
      <vt:lpstr>PowerPoint Presentation</vt:lpstr>
      <vt:lpstr>PowerPoint Presentation</vt:lpstr>
      <vt:lpstr>PowerPoint Presentation</vt:lpstr>
      <vt:lpstr>Did you know?</vt:lpstr>
      <vt:lpstr>2024 Ballot</vt:lpstr>
      <vt:lpstr>Issue 1 – Lottery Proceeds</vt:lpstr>
      <vt:lpstr>Issue 1 – Lottery Proceeds </vt:lpstr>
      <vt:lpstr>Issue 2: Repeal Pope County Casino &amp; Require Local Vote</vt:lpstr>
      <vt:lpstr>Issue 2: Repeal Pope County Casino &amp; Require Local Vote</vt:lpstr>
      <vt:lpstr>PowerPoint Presentation</vt:lpstr>
      <vt:lpstr>Evaluation</vt:lpstr>
      <vt:lpstr>Follow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Netterstrom Higgins</dc:creator>
  <cp:lastModifiedBy>Kristin Netterstrom Higgins</cp:lastModifiedBy>
  <cp:revision>7</cp:revision>
  <cp:lastPrinted>2024-08-08T16:48:00Z</cp:lastPrinted>
  <dcterms:created xsi:type="dcterms:W3CDTF">2023-10-16T16:41:24Z</dcterms:created>
  <dcterms:modified xsi:type="dcterms:W3CDTF">2024-10-23T15:07:58Z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2023-10-16T16:42:03Z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3b515316-ae1c-4bec-89f1-5444e90c0b64</vt:lpwstr>
  </property>
  <property fmtid="{D5CDD505-2E9C-101B-9397-08002B2CF9AE}" pid="8" name="MSIP_Label_0570d0e1-5e3d-4557-a9f8-84d8494b9cc8_ContentBits">
    <vt:lpwstr>0</vt:lpwstr>
  </property>
</Properties>
</file>